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7" r:id="rId6"/>
    <p:sldId id="266" r:id="rId7"/>
    <p:sldId id="268" r:id="rId8"/>
    <p:sldId id="303" r:id="rId9"/>
    <p:sldId id="308" r:id="rId10"/>
    <p:sldId id="260" r:id="rId11"/>
    <p:sldId id="256" r:id="rId12"/>
    <p:sldId id="279" r:id="rId13"/>
    <p:sldId id="269" r:id="rId14"/>
    <p:sldId id="309" r:id="rId15"/>
    <p:sldId id="314" r:id="rId16"/>
    <p:sldId id="304" r:id="rId17"/>
    <p:sldId id="310" r:id="rId18"/>
    <p:sldId id="315" r:id="rId19"/>
    <p:sldId id="257" r:id="rId20"/>
    <p:sldId id="259" r:id="rId21"/>
    <p:sldId id="261" r:id="rId22"/>
    <p:sldId id="311" r:id="rId23"/>
    <p:sldId id="274" r:id="rId24"/>
    <p:sldId id="270" r:id="rId25"/>
    <p:sldId id="271" r:id="rId26"/>
    <p:sldId id="262" r:id="rId27"/>
    <p:sldId id="312" r:id="rId28"/>
    <p:sldId id="275" r:id="rId29"/>
    <p:sldId id="276" r:id="rId30"/>
    <p:sldId id="272" r:id="rId31"/>
    <p:sldId id="302" r:id="rId32"/>
    <p:sldId id="307" r:id="rId33"/>
    <p:sldId id="278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4" r:id="rId48"/>
    <p:sldId id="295" r:id="rId49"/>
    <p:sldId id="299" r:id="rId50"/>
    <p:sldId id="296" r:id="rId51"/>
    <p:sldId id="297" r:id="rId52"/>
    <p:sldId id="298" r:id="rId53"/>
    <p:sldId id="300" r:id="rId54"/>
    <p:sldId id="313" r:id="rId5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6FD1D-2D6F-F4B6-44A5-77F0FF5B9668}" v="124" dt="2026-02-12T19:57:11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aria%20Paula%20Quiceno\Desktop\CNV\ANALISIS%20AZUCAR%20MAS%20DULCE\Entrega%20final\Gr&#225;ficas%20generales%20AZUCAR%20MAS%20DULCE%206%20de%20octubr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¿En esta empresa existe convenio colectivo vigente?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generales AZUCAR MAS DULCE 6 de octubre.xlsx]Preguntas generales'!$C$141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'[Gráficas generales AZUCAR MAS DULCE 6 de octubre.xlsx]Preguntas generales'!$D$138:$T$140</c:f>
              <c:multiLvlStrCache>
                <c:ptCount val="17"/>
                <c:lvl>
                  <c:pt idx="0">
                    <c:v>C.P Unagro</c:v>
                  </c:pt>
                  <c:pt idx="1">
                    <c:v>C.P Guabirá</c:v>
                  </c:pt>
                  <c:pt idx="2">
                    <c:v>C.P Bélgica</c:v>
                  </c:pt>
                  <c:pt idx="3">
                    <c:v>C.P Aguais</c:v>
                  </c:pt>
                  <c:pt idx="4">
                    <c:v>C.P San Aurelio</c:v>
                  </c:pt>
                  <c:pt idx="5">
                    <c:v>C.P Santa Cecilia</c:v>
                  </c:pt>
                  <c:pt idx="6">
                    <c:v>Ingenio Santa Cecila</c:v>
                  </c:pt>
                  <c:pt idx="7">
                    <c:v>Ingenio Guabirá</c:v>
                  </c:pt>
                  <c:pt idx="8">
                    <c:v>Ingenio Mayaguez</c:v>
                  </c:pt>
                  <c:pt idx="9">
                    <c:v>Ingenio Risaralda</c:v>
                  </c:pt>
                  <c:pt idx="10">
                    <c:v>Ingenio Taboga</c:v>
                  </c:pt>
                  <c:pt idx="11">
                    <c:v>Ingenio Jiboa</c:v>
                  </c:pt>
                  <c:pt idx="12">
                    <c:v>Ingenio el Ángel</c:v>
                  </c:pt>
                  <c:pt idx="13">
                    <c:v>Ingenio Palo Gordo</c:v>
                  </c:pt>
                  <c:pt idx="14">
                    <c:v>Ingenio Montelimar</c:v>
                  </c:pt>
                  <c:pt idx="15">
                    <c:v>Ingenio Monte Rosa</c:v>
                  </c:pt>
                  <c:pt idx="16">
                    <c:v>Ingenio Casur</c:v>
                  </c:pt>
                </c:lvl>
                <c:lvl>
                  <c:pt idx="0">
                    <c:v>Bolivia</c:v>
                  </c:pt>
                  <c:pt idx="8">
                    <c:v>Colombia</c:v>
                  </c:pt>
                  <c:pt idx="10">
                    <c:v>Costa Rica</c:v>
                  </c:pt>
                  <c:pt idx="11">
                    <c:v>El Salvador</c:v>
                  </c:pt>
                  <c:pt idx="13">
                    <c:v>Guatemala</c:v>
                  </c:pt>
                  <c:pt idx="14">
                    <c:v>Nicaragua</c:v>
                  </c:pt>
                </c:lvl>
              </c:multiLvlStrCache>
            </c:multiLvlStrRef>
          </c:cat>
          <c:val>
            <c:numRef>
              <c:f>'[Gráficas generales AZUCAR MAS DULCE 6 de octubre.xlsx]Preguntas generales'!$D$141:$T$141</c:f>
              <c:numCache>
                <c:formatCode>General</c:formatCode>
                <c:ptCount val="17"/>
                <c:pt idx="0">
                  <c:v>7</c:v>
                </c:pt>
                <c:pt idx="1">
                  <c:v>5</c:v>
                </c:pt>
                <c:pt idx="2">
                  <c:v>9</c:v>
                </c:pt>
                <c:pt idx="3">
                  <c:v>5</c:v>
                </c:pt>
                <c:pt idx="4">
                  <c:v>7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  <c:pt idx="8">
                  <c:v>20</c:v>
                </c:pt>
                <c:pt idx="9">
                  <c:v>3</c:v>
                </c:pt>
                <c:pt idx="10">
                  <c:v>12</c:v>
                </c:pt>
                <c:pt idx="11">
                  <c:v>2</c:v>
                </c:pt>
                <c:pt idx="12">
                  <c:v>10</c:v>
                </c:pt>
                <c:pt idx="13">
                  <c:v>8</c:v>
                </c:pt>
                <c:pt idx="14">
                  <c:v>51</c:v>
                </c:pt>
                <c:pt idx="15">
                  <c:v>43</c:v>
                </c:pt>
                <c:pt idx="1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BD-40A2-8746-277C38AFC5F2}"/>
            </c:ext>
          </c:extLst>
        </c:ser>
        <c:ser>
          <c:idx val="1"/>
          <c:order val="1"/>
          <c:tx>
            <c:strRef>
              <c:f>'[Gráficas generales AZUCAR MAS DULCE 6 de octubre.xlsx]Preguntas generales'!$C$142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'[Gráficas generales AZUCAR MAS DULCE 6 de octubre.xlsx]Preguntas generales'!$D$138:$T$140</c:f>
              <c:multiLvlStrCache>
                <c:ptCount val="17"/>
                <c:lvl>
                  <c:pt idx="0">
                    <c:v>C.P Unagro</c:v>
                  </c:pt>
                  <c:pt idx="1">
                    <c:v>C.P Guabirá</c:v>
                  </c:pt>
                  <c:pt idx="2">
                    <c:v>C.P Bélgica</c:v>
                  </c:pt>
                  <c:pt idx="3">
                    <c:v>C.P Aguais</c:v>
                  </c:pt>
                  <c:pt idx="4">
                    <c:v>C.P San Aurelio</c:v>
                  </c:pt>
                  <c:pt idx="5">
                    <c:v>C.P Santa Cecilia</c:v>
                  </c:pt>
                  <c:pt idx="6">
                    <c:v>Ingenio Santa Cecila</c:v>
                  </c:pt>
                  <c:pt idx="7">
                    <c:v>Ingenio Guabirá</c:v>
                  </c:pt>
                  <c:pt idx="8">
                    <c:v>Ingenio Mayaguez</c:v>
                  </c:pt>
                  <c:pt idx="9">
                    <c:v>Ingenio Risaralda</c:v>
                  </c:pt>
                  <c:pt idx="10">
                    <c:v>Ingenio Taboga</c:v>
                  </c:pt>
                  <c:pt idx="11">
                    <c:v>Ingenio Jiboa</c:v>
                  </c:pt>
                  <c:pt idx="12">
                    <c:v>Ingenio el Ángel</c:v>
                  </c:pt>
                  <c:pt idx="13">
                    <c:v>Ingenio Palo Gordo</c:v>
                  </c:pt>
                  <c:pt idx="14">
                    <c:v>Ingenio Montelimar</c:v>
                  </c:pt>
                  <c:pt idx="15">
                    <c:v>Ingenio Monte Rosa</c:v>
                  </c:pt>
                  <c:pt idx="16">
                    <c:v>Ingenio Casur</c:v>
                  </c:pt>
                </c:lvl>
                <c:lvl>
                  <c:pt idx="0">
                    <c:v>Bolivia</c:v>
                  </c:pt>
                  <c:pt idx="8">
                    <c:v>Colombia</c:v>
                  </c:pt>
                  <c:pt idx="10">
                    <c:v>Costa Rica</c:v>
                  </c:pt>
                  <c:pt idx="11">
                    <c:v>El Salvador</c:v>
                  </c:pt>
                  <c:pt idx="13">
                    <c:v>Guatemala</c:v>
                  </c:pt>
                  <c:pt idx="14">
                    <c:v>Nicaragua</c:v>
                  </c:pt>
                </c:lvl>
              </c:multiLvlStrCache>
            </c:multiLvlStrRef>
          </c:cat>
          <c:val>
            <c:numRef>
              <c:f>'[Gráficas generales AZUCAR MAS DULCE 6 de octubre.xlsx]Preguntas generales'!$D$142:$T$142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19</c:v>
                </c:pt>
                <c:pt idx="15">
                  <c:v>12</c:v>
                </c:pt>
                <c:pt idx="1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BD-40A2-8746-277C38AFC5F2}"/>
            </c:ext>
          </c:extLst>
        </c:ser>
        <c:ser>
          <c:idx val="2"/>
          <c:order val="2"/>
          <c:tx>
            <c:strRef>
              <c:f>'[Gráficas generales AZUCAR MAS DULCE 6 de octubre.xlsx]Preguntas generales'!$C$143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'[Gráficas generales AZUCAR MAS DULCE 6 de octubre.xlsx]Preguntas generales'!$D$138:$T$140</c:f>
              <c:multiLvlStrCache>
                <c:ptCount val="17"/>
                <c:lvl>
                  <c:pt idx="0">
                    <c:v>C.P Unagro</c:v>
                  </c:pt>
                  <c:pt idx="1">
                    <c:v>C.P Guabirá</c:v>
                  </c:pt>
                  <c:pt idx="2">
                    <c:v>C.P Bélgica</c:v>
                  </c:pt>
                  <c:pt idx="3">
                    <c:v>C.P Aguais</c:v>
                  </c:pt>
                  <c:pt idx="4">
                    <c:v>C.P San Aurelio</c:v>
                  </c:pt>
                  <c:pt idx="5">
                    <c:v>C.P Santa Cecilia</c:v>
                  </c:pt>
                  <c:pt idx="6">
                    <c:v>Ingenio Santa Cecila</c:v>
                  </c:pt>
                  <c:pt idx="7">
                    <c:v>Ingenio Guabirá</c:v>
                  </c:pt>
                  <c:pt idx="8">
                    <c:v>Ingenio Mayaguez</c:v>
                  </c:pt>
                  <c:pt idx="9">
                    <c:v>Ingenio Risaralda</c:v>
                  </c:pt>
                  <c:pt idx="10">
                    <c:v>Ingenio Taboga</c:v>
                  </c:pt>
                  <c:pt idx="11">
                    <c:v>Ingenio Jiboa</c:v>
                  </c:pt>
                  <c:pt idx="12">
                    <c:v>Ingenio el Ángel</c:v>
                  </c:pt>
                  <c:pt idx="13">
                    <c:v>Ingenio Palo Gordo</c:v>
                  </c:pt>
                  <c:pt idx="14">
                    <c:v>Ingenio Montelimar</c:v>
                  </c:pt>
                  <c:pt idx="15">
                    <c:v>Ingenio Monte Rosa</c:v>
                  </c:pt>
                  <c:pt idx="16">
                    <c:v>Ingenio Casur</c:v>
                  </c:pt>
                </c:lvl>
                <c:lvl>
                  <c:pt idx="0">
                    <c:v>Bolivia</c:v>
                  </c:pt>
                  <c:pt idx="8">
                    <c:v>Colombia</c:v>
                  </c:pt>
                  <c:pt idx="10">
                    <c:v>Costa Rica</c:v>
                  </c:pt>
                  <c:pt idx="11">
                    <c:v>El Salvador</c:v>
                  </c:pt>
                  <c:pt idx="13">
                    <c:v>Guatemala</c:v>
                  </c:pt>
                  <c:pt idx="14">
                    <c:v>Nicaragua</c:v>
                  </c:pt>
                </c:lvl>
              </c:multiLvlStrCache>
            </c:multiLvlStrRef>
          </c:cat>
          <c:val>
            <c:numRef>
              <c:f>'[Gráficas generales AZUCAR MAS DULCE 6 de octubre.xlsx]Preguntas generales'!$D$143:$T$143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9</c:v>
                </c:pt>
                <c:pt idx="15">
                  <c:v>10</c:v>
                </c:pt>
                <c:pt idx="1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BD-40A2-8746-277C38AFC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885152"/>
        <c:axId val="8354960"/>
      </c:barChart>
      <c:catAx>
        <c:axId val="1768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4960"/>
        <c:crosses val="autoZero"/>
        <c:auto val="1"/>
        <c:lblAlgn val="ctr"/>
        <c:lblOffset val="100"/>
        <c:noMultiLvlLbl val="0"/>
      </c:catAx>
      <c:valAx>
        <c:axId val="835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88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Comentarios Generales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'Comentarios generales'!$A$1:$A$13</c:f>
              <c:strCache>
                <c:ptCount val="13"/>
                <c:pt idx="0">
                  <c:v>No alcanza para recreación</c:v>
                </c:pt>
                <c:pt idx="1">
                  <c:v>Mi salario no cubre el 100% de las categorias</c:v>
                </c:pt>
                <c:pt idx="2">
                  <c:v>Educación de mala calidad</c:v>
                </c:pt>
                <c:pt idx="3">
                  <c:v>La educación es gratis/pública</c:v>
                </c:pt>
                <c:pt idx="4">
                  <c:v>Es necesario que mi esposa o hijo  trabajen para cubrir todas las necesidades del hogar</c:v>
                </c:pt>
                <c:pt idx="5">
                  <c:v>Deseamos alcanzar un salario digno</c:v>
                </c:pt>
                <c:pt idx="6">
                  <c:v>La salud es de mala calidad</c:v>
                </c:pt>
                <c:pt idx="7">
                  <c:v>Gano menos del mínimo</c:v>
                </c:pt>
                <c:pt idx="8">
                  <c:v>La vivienda es heredada</c:v>
                </c:pt>
                <c:pt idx="9">
                  <c:v>Privatización de la empresa Jiboa</c:v>
                </c:pt>
                <c:pt idx="10">
                  <c:v>Falta una encuesta sobre libertad de género, medidas de seguridad e higiene laboral</c:v>
                </c:pt>
                <c:pt idx="11">
                  <c:v>Hemos logrado un ingreso más digno a través de las negociaciones colectivas</c:v>
                </c:pt>
                <c:pt idx="12">
                  <c:v>Está muy buena la encuesta y el App</c:v>
                </c:pt>
              </c:strCache>
            </c:strRef>
          </c:cat>
          <c:val>
            <c:numRef>
              <c:f>'Comentarios generales'!$B$1:$B$13</c:f>
              <c:numCache>
                <c:formatCode>General</c:formatCode>
                <c:ptCount val="13"/>
                <c:pt idx="0">
                  <c:v>42</c:v>
                </c:pt>
                <c:pt idx="1">
                  <c:v>37</c:v>
                </c:pt>
                <c:pt idx="2">
                  <c:v>26</c:v>
                </c:pt>
                <c:pt idx="3">
                  <c:v>17</c:v>
                </c:pt>
                <c:pt idx="4">
                  <c:v>7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7-4072-80F4-E34A2B79D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4665968"/>
        <c:axId val="1234661392"/>
      </c:barChart>
      <c:catAx>
        <c:axId val="123466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661392"/>
        <c:crosses val="autoZero"/>
        <c:auto val="1"/>
        <c:lblAlgn val="ctr"/>
        <c:lblOffset val="100"/>
        <c:noMultiLvlLbl val="0"/>
      </c:catAx>
      <c:valAx>
        <c:axId val="1234661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6659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aseline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EBFD0-6254-44C1-A139-174D6EEFA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78B876-EFEE-4263-8779-A6C840CCA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E09CE-1066-45EE-A953-9978101A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ED99-0609-4F55-A1C3-8CD100E14282}" type="datetimeFigureOut">
              <a:rPr lang="es-MX" smtClean="0"/>
              <a:t>12/02/2026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B708BB-AFE9-450B-B523-CA19853C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1823E8-C451-423A-819E-E6F6BC3A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D1C-6363-4D7C-B503-B713BF6D2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3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793D6-9B7A-4490-B7BE-21BB2A14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D6C4B-8910-45DB-9F40-C2FEA8E8F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94D30D-F45D-4F2B-94CB-21823397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ED99-0609-4F55-A1C3-8CD100E14282}" type="datetimeFigureOut">
              <a:rPr lang="es-MX" smtClean="0"/>
              <a:t>12/02/2026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965D4F-C3B9-4CF7-988C-D3DD1E48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7FDADC-9ADF-41F1-B0C5-E31D7DBF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D1C-6363-4D7C-B503-B713BF6D2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63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F4C8E3-FED5-4A6F-8732-05BCFE21A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5FBC3C-CE88-4E31-B0B0-0C3E9127A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FD1BF9-4FB1-4C5A-A380-0307101E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ED99-0609-4F55-A1C3-8CD100E14282}" type="datetimeFigureOut">
              <a:rPr lang="es-MX" smtClean="0"/>
              <a:t>12/02/2026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06EC4C-1E4B-4D05-A9A9-C6F01FA1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052036-6EA1-4A8A-A9DF-60B4A4A4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D1C-6363-4D7C-B503-B713BF6D2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0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94701-BCE0-4F41-9930-8235F026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D3F104-37B5-4616-ABBC-B757478EE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F988B8-2A46-4876-968A-03318BBC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ED99-0609-4F55-A1C3-8CD100E14282}" type="datetimeFigureOut">
              <a:rPr lang="es-MX" smtClean="0"/>
              <a:t>12/02/2026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88E263-25F7-4A06-A886-3CEFB4D3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AF1EC9-EABF-4409-8BCF-7D203936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D1C-6363-4D7C-B503-B713BF6D2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624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76151-8A4F-4F9D-9AD5-99497CE1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CB04CC-929E-4B66-862B-79FAF8C8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664D99-42D0-481F-A455-4C617139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ED99-0609-4F55-A1C3-8CD100E14282}" type="datetimeFigureOut">
              <a:rPr lang="es-MX" smtClean="0"/>
              <a:t>12/02/2026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D795B4-B12E-43CF-805D-75AC5BFE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3E1175-6555-424F-9326-7439CCA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D1C-6363-4D7C-B503-B713BF6D2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0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0C41E-8EA1-45E3-801D-8211E972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0A5A6B-E762-4A23-8F23-9AC2DEAC3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E08DE5-E5F7-4943-9F76-F2A10BDE6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BABEBA-AE04-4EF5-83A5-17955D4C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ED99-0609-4F55-A1C3-8CD100E14282}" type="datetimeFigureOut">
              <a:rPr lang="es-MX" smtClean="0"/>
              <a:t>12/02/2026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F9E76F-AF41-4985-BCEF-1721DDD0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F4E14C-DACA-426A-8950-E8B7AF3D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D1C-6363-4D7C-B503-B713BF6D2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92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F9894-A371-495C-A0DD-5AE8B89D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77A4A5-9BE4-466E-B1A0-29AF25CD5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116500-1A2B-4774-836C-D406625AF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BFAA8D-47B0-4628-B07C-DC39CDA91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2B92B9-C269-4F26-AB1A-5E633BFCE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5C80E1-953E-4BF3-921C-B4EBA6FB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ED99-0609-4F55-A1C3-8CD100E14282}" type="datetimeFigureOut">
              <a:rPr lang="es-MX" smtClean="0"/>
              <a:t>12/02/2026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830DC9-F35E-42C5-B2A9-8FF7D2E0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CE524A-6019-4271-A6B9-CCC46FAB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D1C-6363-4D7C-B503-B713BF6D2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20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11D8D-B3FE-45E4-BB5C-2006D7D0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5CFE7C-04AC-44B3-9D36-DFA8F20E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ED99-0609-4F55-A1C3-8CD100E14282}" type="datetimeFigureOut">
              <a:rPr lang="es-MX" smtClean="0"/>
              <a:t>12/02/2026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58ED0B-6ECF-4606-AEAF-0B926201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CB33FF-666C-4228-A4F6-AB7C93B4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D1C-6363-4D7C-B503-B713BF6D2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69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A30321-D2F0-4834-94F8-0834C698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ED99-0609-4F55-A1C3-8CD100E14282}" type="datetimeFigureOut">
              <a:rPr lang="es-MX" smtClean="0"/>
              <a:t>12/02/2026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2901D7-3A8A-4C80-A891-A9E7EE1E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6080A-2A10-4BC1-9724-ED63B843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D1C-6363-4D7C-B503-B713BF6D2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49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AFBB4-7811-46AA-AF65-4A25B036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F64C1-B4C9-4903-BC4C-5307B0E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679D24-C650-48EF-B5F2-83C3C774E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321FFC-B368-4777-88CC-06F8D4D0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ED99-0609-4F55-A1C3-8CD100E14282}" type="datetimeFigureOut">
              <a:rPr lang="es-MX" smtClean="0"/>
              <a:t>12/02/2026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57CC6D-CD2F-4141-8F60-41F33296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F9A29E-40FB-4D8C-A6DB-97B7CC56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D1C-6363-4D7C-B503-B713BF6D2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464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97D47-2CB7-4FAE-933D-EC434B66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48A5C6-4CAD-445E-93A5-3CFB52236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EFCCD5-8764-400C-AADB-E8F70A9C8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6FC9FA-99F0-4DB1-BF32-032B6978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ED99-0609-4F55-A1C3-8CD100E14282}" type="datetimeFigureOut">
              <a:rPr lang="es-MX" smtClean="0"/>
              <a:t>12/02/2026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F73679-F043-4EE3-8F5A-05609926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DF6C38-6FAF-4B5F-87C8-ACB97E1D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D1C-6363-4D7C-B503-B713BF6D2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667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29A760-58BC-4E43-8176-50AF7994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5C5EF0-FE02-44CA-BA1C-9EABFEA6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08EE1E-DB04-420A-94E2-3B19A598F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ED99-0609-4F55-A1C3-8CD100E14282}" type="datetimeFigureOut">
              <a:rPr lang="es-MX" smtClean="0"/>
              <a:t>12/02/2026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57E0B0-546B-48C8-8F9C-4DC5CFC32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0DD34D-90ED-4781-BBC0-9FBBC7337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D1C-6363-4D7C-B503-B713BF6D22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73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dhuryi@gmail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3000" t="-2000" r="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99FAB-DA87-4B8E-ACFE-28DEF7566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6432"/>
            <a:ext cx="9144000" cy="2387600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Arial"/>
                <a:cs typeface="Arial"/>
              </a:rPr>
              <a:t>POR UN AZÚCAR MÁS DULCE PARA TODOS Síntesis resultados </a:t>
            </a:r>
            <a:br>
              <a:rPr lang="es-MX" sz="3200" b="1" dirty="0">
                <a:latin typeface="Arial"/>
                <a:cs typeface="Arial"/>
              </a:rPr>
            </a:br>
            <a:r>
              <a:rPr lang="es-MX" sz="3200" b="1" dirty="0">
                <a:latin typeface="Arial"/>
                <a:cs typeface="Arial"/>
              </a:rPr>
              <a:t>PRUEBA PILOTO azúcar 2020 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3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945D911-202F-4656-960F-BC726E7E9C3C}"/>
              </a:ext>
            </a:extLst>
          </p:cNvPr>
          <p:cNvSpPr txBox="1"/>
          <p:nvPr/>
        </p:nvSpPr>
        <p:spPr>
          <a:xfrm>
            <a:off x="347870" y="5475957"/>
            <a:ext cx="556591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De las </a:t>
            </a:r>
            <a:r>
              <a:rPr lang="es-ES" b="1" dirty="0">
                <a:solidFill>
                  <a:schemeClr val="tx1"/>
                </a:solidFill>
              </a:rPr>
              <a:t>182</a:t>
            </a:r>
            <a:r>
              <a:rPr lang="es-ES" dirty="0">
                <a:solidFill>
                  <a:schemeClr val="tx1"/>
                </a:solidFill>
              </a:rPr>
              <a:t> personas que afirman haber usado en algún momento los mecanismos de resolución de quejas, el </a:t>
            </a:r>
            <a:r>
              <a:rPr lang="es-ES" b="1" dirty="0">
                <a:solidFill>
                  <a:schemeClr val="tx1"/>
                </a:solidFill>
              </a:rPr>
              <a:t>73%</a:t>
            </a:r>
            <a:r>
              <a:rPr lang="es-ES" dirty="0">
                <a:solidFill>
                  <a:schemeClr val="tx1"/>
                </a:solidFill>
              </a:rPr>
              <a:t> de estas dicen que estos mecanismos son efectivos, mientras que el </a:t>
            </a:r>
            <a:r>
              <a:rPr lang="es-ES" b="1" dirty="0">
                <a:solidFill>
                  <a:schemeClr val="tx1"/>
                </a:solidFill>
              </a:rPr>
              <a:t>27%</a:t>
            </a:r>
            <a:r>
              <a:rPr lang="es-ES" dirty="0">
                <a:solidFill>
                  <a:schemeClr val="tx1"/>
                </a:solidFill>
              </a:rPr>
              <a:t> restante considera no ser efectivos.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CA9485-829A-43A7-9946-F39A94F71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4" t="3210" r="13786" b="1541"/>
          <a:stretch/>
        </p:blipFill>
        <p:spPr>
          <a:xfrm>
            <a:off x="251792" y="781878"/>
            <a:ext cx="5565913" cy="3538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D4C7DE-B2C2-45C7-B210-FEABC31D0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0" r="11031" b="4509"/>
          <a:stretch/>
        </p:blipFill>
        <p:spPr>
          <a:xfrm>
            <a:off x="6096000" y="3336737"/>
            <a:ext cx="5565913" cy="3289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052C793-6F44-4580-97B7-D7312E7472FD}"/>
              </a:ext>
            </a:extLst>
          </p:cNvPr>
          <p:cNvSpPr txBox="1"/>
          <p:nvPr/>
        </p:nvSpPr>
        <p:spPr>
          <a:xfrm>
            <a:off x="6096000" y="1350714"/>
            <a:ext cx="556591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El </a:t>
            </a:r>
            <a:r>
              <a:rPr lang="es-ES" b="1" dirty="0">
                <a:solidFill>
                  <a:schemeClr val="tx1"/>
                </a:solidFill>
              </a:rPr>
              <a:t>85%</a:t>
            </a:r>
            <a:r>
              <a:rPr lang="es-ES" dirty="0">
                <a:solidFill>
                  <a:schemeClr val="tx1"/>
                </a:solidFill>
              </a:rPr>
              <a:t> de las personas han usado los mecanismos para la resolución de quejas o conflictos y el </a:t>
            </a:r>
            <a:r>
              <a:rPr lang="es-ES" b="1" dirty="0">
                <a:solidFill>
                  <a:schemeClr val="tx1"/>
                </a:solidFill>
              </a:rPr>
              <a:t>15%</a:t>
            </a:r>
            <a:r>
              <a:rPr lang="es-ES" dirty="0">
                <a:solidFill>
                  <a:schemeClr val="tx1"/>
                </a:solidFill>
              </a:rPr>
              <a:t> no los ha usado.</a:t>
            </a:r>
          </a:p>
        </p:txBody>
      </p:sp>
    </p:spTree>
    <p:extLst>
      <p:ext uri="{BB962C8B-B14F-4D97-AF65-F5344CB8AC3E}">
        <p14:creationId xmlns:p14="http://schemas.microsoft.com/office/powerpoint/2010/main" val="364002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331F48-C4FC-406D-B448-80450654A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24" y="1031929"/>
            <a:ext cx="11250151" cy="44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C9C91D2-DE9F-462C-8395-2C180A9A8E19}"/>
              </a:ext>
            </a:extLst>
          </p:cNvPr>
          <p:cNvSpPr txBox="1"/>
          <p:nvPr/>
        </p:nvSpPr>
        <p:spPr>
          <a:xfrm>
            <a:off x="212034" y="5479314"/>
            <a:ext cx="1176793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Los principales motivos que consideran los participantes por los que NO se cumplen los convenios colectivos vigentes, son: </a:t>
            </a:r>
            <a:r>
              <a:rPr lang="es-ES" b="1" dirty="0">
                <a:solidFill>
                  <a:schemeClr val="tx1"/>
                </a:solidFill>
              </a:rPr>
              <a:t>Cumplimiento parcial de artículos</a:t>
            </a:r>
            <a:r>
              <a:rPr lang="es-ES" dirty="0">
                <a:solidFill>
                  <a:schemeClr val="tx1"/>
                </a:solidFill>
              </a:rPr>
              <a:t> (15), </a:t>
            </a:r>
            <a:r>
              <a:rPr lang="es-ES" b="1" dirty="0">
                <a:solidFill>
                  <a:schemeClr val="tx1"/>
                </a:solidFill>
              </a:rPr>
              <a:t>No entregan dotaciones</a:t>
            </a:r>
            <a:r>
              <a:rPr lang="es-ES" dirty="0">
                <a:solidFill>
                  <a:schemeClr val="tx1"/>
                </a:solidFill>
              </a:rPr>
              <a:t> (1), </a:t>
            </a:r>
            <a:r>
              <a:rPr lang="es-ES" b="1" dirty="0">
                <a:solidFill>
                  <a:schemeClr val="tx1"/>
                </a:solidFill>
              </a:rPr>
              <a:t>En época de No Zafra el zafrero queda desempleado</a:t>
            </a:r>
            <a:r>
              <a:rPr lang="es-ES" dirty="0">
                <a:solidFill>
                  <a:schemeClr val="tx1"/>
                </a:solidFill>
              </a:rPr>
              <a:t> (1), </a:t>
            </a:r>
            <a:r>
              <a:rPr lang="es-ES" b="1" dirty="0">
                <a:solidFill>
                  <a:schemeClr val="tx1"/>
                </a:solidFill>
              </a:rPr>
              <a:t>la empresa no cumple por estar afiliado al sindicato</a:t>
            </a:r>
            <a:r>
              <a:rPr lang="es-ES" dirty="0">
                <a:solidFill>
                  <a:schemeClr val="tx1"/>
                </a:solidFill>
              </a:rPr>
              <a:t> (1), </a:t>
            </a:r>
            <a:r>
              <a:rPr lang="es-ES" b="1" dirty="0">
                <a:solidFill>
                  <a:schemeClr val="tx1"/>
                </a:solidFill>
              </a:rPr>
              <a:t>la empresa evade las obligaciones argumentado que está en quiebra</a:t>
            </a:r>
            <a:r>
              <a:rPr lang="es-ES" dirty="0">
                <a:solidFill>
                  <a:schemeClr val="tx1"/>
                </a:solidFill>
              </a:rPr>
              <a:t> (1), </a:t>
            </a:r>
            <a:r>
              <a:rPr lang="es-ES" b="1" dirty="0">
                <a:solidFill>
                  <a:schemeClr val="tx1"/>
                </a:solidFill>
              </a:rPr>
              <a:t>falta de diálogo </a:t>
            </a:r>
            <a:r>
              <a:rPr lang="es-ES" dirty="0">
                <a:solidFill>
                  <a:schemeClr val="tx1"/>
                </a:solidFill>
              </a:rPr>
              <a:t>(1).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F0B76D2-8805-4C7A-A617-4E781E341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0" r="24508"/>
          <a:stretch/>
        </p:blipFill>
        <p:spPr>
          <a:xfrm>
            <a:off x="940906" y="443099"/>
            <a:ext cx="3975651" cy="39568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FE6CF7B-BA9F-406B-9954-4819BE3E1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06" r="15018"/>
          <a:stretch/>
        </p:blipFill>
        <p:spPr>
          <a:xfrm>
            <a:off x="6559827" y="2339807"/>
            <a:ext cx="3975651" cy="29237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E96263A-D5EE-49EA-8C4B-5FDE8358112A}"/>
              </a:ext>
            </a:extLst>
          </p:cNvPr>
          <p:cNvSpPr txBox="1"/>
          <p:nvPr/>
        </p:nvSpPr>
        <p:spPr>
          <a:xfrm>
            <a:off x="5208104" y="923712"/>
            <a:ext cx="556591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Del total de participantes: el </a:t>
            </a:r>
            <a:r>
              <a:rPr lang="es-ES" b="1" dirty="0">
                <a:solidFill>
                  <a:schemeClr val="tx1"/>
                </a:solidFill>
              </a:rPr>
              <a:t>75,3%</a:t>
            </a:r>
            <a:r>
              <a:rPr lang="es-ES" dirty="0">
                <a:solidFill>
                  <a:schemeClr val="tx1"/>
                </a:solidFill>
              </a:rPr>
              <a:t> afirma que existe convenio colectivo vigente, </a:t>
            </a:r>
            <a:r>
              <a:rPr lang="es-ES" b="1" dirty="0">
                <a:solidFill>
                  <a:schemeClr val="tx1"/>
                </a:solidFill>
              </a:rPr>
              <a:t>15,6%</a:t>
            </a:r>
            <a:r>
              <a:rPr lang="es-ES" dirty="0">
                <a:solidFill>
                  <a:schemeClr val="tx1"/>
                </a:solidFill>
              </a:rPr>
              <a:t> de las personas responden NO a saber si existe el convenio y, el </a:t>
            </a:r>
            <a:r>
              <a:rPr lang="es-ES" b="1" dirty="0">
                <a:solidFill>
                  <a:schemeClr val="tx1"/>
                </a:solidFill>
              </a:rPr>
              <a:t>9% </a:t>
            </a:r>
            <a:r>
              <a:rPr lang="es-ES" dirty="0">
                <a:solidFill>
                  <a:schemeClr val="tx1"/>
                </a:solidFill>
              </a:rPr>
              <a:t>no sabe si existe el convenio.</a:t>
            </a:r>
          </a:p>
        </p:txBody>
      </p:sp>
    </p:spTree>
    <p:extLst>
      <p:ext uri="{BB962C8B-B14F-4D97-AF65-F5344CB8AC3E}">
        <p14:creationId xmlns:p14="http://schemas.microsoft.com/office/powerpoint/2010/main" val="378072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FEB736-EED8-4CC8-9BEE-A2A123AE7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0" r="24508"/>
          <a:stretch/>
        </p:blipFill>
        <p:spPr>
          <a:xfrm>
            <a:off x="174487" y="2515961"/>
            <a:ext cx="4200940" cy="4181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7A86B38-4846-4539-BF7D-AD8155B3EB3C}"/>
              </a:ext>
            </a:extLst>
          </p:cNvPr>
          <p:cNvSpPr txBox="1"/>
          <p:nvPr/>
        </p:nvSpPr>
        <p:spPr>
          <a:xfrm>
            <a:off x="6096000" y="3262228"/>
            <a:ext cx="4028660" cy="147732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*cortadores de caña.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**1 cortador de caña y otros cargos.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***cortador de caña.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****otros cargos.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*****1 cortador de caña y otros cargos.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7301"/>
              </p:ext>
            </p:extLst>
          </p:nvPr>
        </p:nvGraphicFramePr>
        <p:xfrm>
          <a:off x="3657600" y="160996"/>
          <a:ext cx="7963147" cy="221390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91257">
                  <a:extLst>
                    <a:ext uri="{9D8B030D-6E8A-4147-A177-3AD203B41FA5}">
                      <a16:colId xmlns:a16="http://schemas.microsoft.com/office/drawing/2014/main" val="2216872586"/>
                    </a:ext>
                  </a:extLst>
                </a:gridCol>
                <a:gridCol w="1334378">
                  <a:extLst>
                    <a:ext uri="{9D8B030D-6E8A-4147-A177-3AD203B41FA5}">
                      <a16:colId xmlns:a16="http://schemas.microsoft.com/office/drawing/2014/main" val="306346059"/>
                    </a:ext>
                  </a:extLst>
                </a:gridCol>
                <a:gridCol w="1334378">
                  <a:extLst>
                    <a:ext uri="{9D8B030D-6E8A-4147-A177-3AD203B41FA5}">
                      <a16:colId xmlns:a16="http://schemas.microsoft.com/office/drawing/2014/main" val="3410355461"/>
                    </a:ext>
                  </a:extLst>
                </a:gridCol>
                <a:gridCol w="1334378">
                  <a:extLst>
                    <a:ext uri="{9D8B030D-6E8A-4147-A177-3AD203B41FA5}">
                      <a16:colId xmlns:a16="http://schemas.microsoft.com/office/drawing/2014/main" val="2768594186"/>
                    </a:ext>
                  </a:extLst>
                </a:gridCol>
                <a:gridCol w="889584">
                  <a:extLst>
                    <a:ext uri="{9D8B030D-6E8A-4147-A177-3AD203B41FA5}">
                      <a16:colId xmlns:a16="http://schemas.microsoft.com/office/drawing/2014/main" val="1151541861"/>
                    </a:ext>
                  </a:extLst>
                </a:gridCol>
                <a:gridCol w="1779172">
                  <a:extLst>
                    <a:ext uri="{9D8B030D-6E8A-4147-A177-3AD203B41FA5}">
                      <a16:colId xmlns:a16="http://schemas.microsoft.com/office/drawing/2014/main" val="1780521033"/>
                    </a:ext>
                  </a:extLst>
                </a:gridCol>
              </a:tblGrid>
              <a:tr h="43450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¿Existe convenio colectivo vigente?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0626"/>
                  </a:ext>
                </a:extLst>
              </a:tr>
              <a:tr h="8276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 </a:t>
                      </a:r>
                      <a:r>
                        <a:rPr lang="en-U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sé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691546"/>
                  </a:ext>
                </a:extLst>
              </a:tr>
              <a:tr h="517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Zafra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No zafra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Zafra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No zafra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Zafra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No zafra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1340161"/>
                  </a:ext>
                </a:extLst>
              </a:tr>
              <a:tr h="434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41*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171**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1***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44****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26*****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4208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14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32C4629-F4CE-49DB-AAD7-94A4A600240D}"/>
              </a:ext>
            </a:extLst>
          </p:cNvPr>
          <p:cNvSpPr txBox="1"/>
          <p:nvPr/>
        </p:nvSpPr>
        <p:spPr>
          <a:xfrm>
            <a:off x="159026" y="5242818"/>
            <a:ext cx="1187394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Las </a:t>
            </a:r>
            <a:r>
              <a:rPr lang="es-ES" b="1" dirty="0">
                <a:solidFill>
                  <a:schemeClr val="tx1"/>
                </a:solidFill>
              </a:rPr>
              <a:t>45</a:t>
            </a:r>
            <a:r>
              <a:rPr lang="es-ES" dirty="0">
                <a:solidFill>
                  <a:schemeClr val="tx1"/>
                </a:solidFill>
              </a:rPr>
              <a:t> personas que responden que en las empresas que trabajan NO hay convenio colectivo vigente se desglosan de la siguiente manera: </a:t>
            </a:r>
            <a:r>
              <a:rPr lang="es-ES" b="1" dirty="0">
                <a:solidFill>
                  <a:schemeClr val="tx1"/>
                </a:solidFill>
              </a:rPr>
              <a:t>1</a:t>
            </a:r>
            <a:r>
              <a:rPr lang="es-ES" dirty="0">
                <a:solidFill>
                  <a:schemeClr val="tx1"/>
                </a:solidFill>
              </a:rPr>
              <a:t> persona es del país de Bolivia y trabaja como cañero particular que mete caña a la empresa Bélgica; las otras personas restantes pertenecen a Nicaragua: </a:t>
            </a:r>
            <a:r>
              <a:rPr lang="es-ES" b="1" dirty="0">
                <a:solidFill>
                  <a:schemeClr val="tx1"/>
                </a:solidFill>
              </a:rPr>
              <a:t>19</a:t>
            </a:r>
            <a:r>
              <a:rPr lang="es-ES" dirty="0">
                <a:solidFill>
                  <a:schemeClr val="tx1"/>
                </a:solidFill>
              </a:rPr>
              <a:t> personas trabajan en el Ingenio Montelimar, </a:t>
            </a:r>
            <a:r>
              <a:rPr lang="es-ES" b="1" dirty="0">
                <a:solidFill>
                  <a:schemeClr val="tx1"/>
                </a:solidFill>
              </a:rPr>
              <a:t>12</a:t>
            </a:r>
            <a:r>
              <a:rPr lang="es-ES" dirty="0">
                <a:solidFill>
                  <a:schemeClr val="tx1"/>
                </a:solidFill>
              </a:rPr>
              <a:t> personas trabajan en el Ingenio Monte Rosa y, </a:t>
            </a:r>
            <a:r>
              <a:rPr lang="es-ES" b="1" dirty="0">
                <a:solidFill>
                  <a:schemeClr val="tx1"/>
                </a:solidFill>
              </a:rPr>
              <a:t>13</a:t>
            </a:r>
            <a:r>
              <a:rPr lang="es-ES" dirty="0">
                <a:solidFill>
                  <a:schemeClr val="tx1"/>
                </a:solidFill>
              </a:rPr>
              <a:t> personas trabajan para el Ingenio Casur.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1A5C019-8E0C-4F61-B93F-E8AAEF21E7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136072"/>
              </p:ext>
            </p:extLst>
          </p:nvPr>
        </p:nvGraphicFramePr>
        <p:xfrm>
          <a:off x="0" y="682115"/>
          <a:ext cx="12192000" cy="399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5749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80CF58A-3FCC-4959-8A29-74CBDA7892B7}"/>
              </a:ext>
            </a:extLst>
          </p:cNvPr>
          <p:cNvSpPr txBox="1"/>
          <p:nvPr/>
        </p:nvSpPr>
        <p:spPr>
          <a:xfrm>
            <a:off x="5908553" y="4837333"/>
            <a:ext cx="5358297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Los otros espacios de diálogo empresa-trabajador, son: </a:t>
            </a:r>
            <a:r>
              <a:rPr lang="es-ES" b="1" dirty="0">
                <a:solidFill>
                  <a:schemeClr val="tx1"/>
                </a:solidFill>
              </a:rPr>
              <a:t>a través de la federación de zafreros </a:t>
            </a:r>
            <a:r>
              <a:rPr lang="es-ES" dirty="0">
                <a:solidFill>
                  <a:schemeClr val="tx1"/>
                </a:solidFill>
              </a:rPr>
              <a:t>(6), </a:t>
            </a:r>
            <a:r>
              <a:rPr lang="es-ES" b="1" dirty="0">
                <a:solidFill>
                  <a:schemeClr val="tx1"/>
                </a:solidFill>
              </a:rPr>
              <a:t>reuniones en el lugar de trabajo</a:t>
            </a:r>
            <a:r>
              <a:rPr lang="es-ES" dirty="0">
                <a:solidFill>
                  <a:schemeClr val="tx1"/>
                </a:solidFill>
              </a:rPr>
              <a:t> (3), </a:t>
            </a:r>
            <a:r>
              <a:rPr lang="es-ES" b="1" dirty="0">
                <a:solidFill>
                  <a:schemeClr val="tx1"/>
                </a:solidFill>
              </a:rPr>
              <a:t>junta de relaciones laborales </a:t>
            </a:r>
            <a:r>
              <a:rPr lang="es-ES" dirty="0">
                <a:solidFill>
                  <a:schemeClr val="tx1"/>
                </a:solidFill>
              </a:rPr>
              <a:t>(2), </a:t>
            </a:r>
            <a:r>
              <a:rPr lang="es-ES" b="1" dirty="0">
                <a:solidFill>
                  <a:schemeClr val="tx1"/>
                </a:solidFill>
              </a:rPr>
              <a:t>comité de convivencia </a:t>
            </a:r>
            <a:r>
              <a:rPr lang="es-ES" dirty="0">
                <a:solidFill>
                  <a:schemeClr val="tx1"/>
                </a:solidFill>
              </a:rPr>
              <a:t>(1), </a:t>
            </a:r>
            <a:r>
              <a:rPr lang="es-ES" b="1" dirty="0">
                <a:solidFill>
                  <a:schemeClr val="tx1"/>
                </a:solidFill>
              </a:rPr>
              <a:t>enganchador</a:t>
            </a:r>
            <a:r>
              <a:rPr lang="es-ES" dirty="0">
                <a:solidFill>
                  <a:schemeClr val="tx1"/>
                </a:solidFill>
              </a:rPr>
              <a:t> (1), </a:t>
            </a:r>
            <a:r>
              <a:rPr lang="es-ES" b="1" dirty="0">
                <a:solidFill>
                  <a:schemeClr val="tx1"/>
                </a:solidFill>
              </a:rPr>
              <a:t>boletines </a:t>
            </a:r>
            <a:r>
              <a:rPr lang="es-ES" dirty="0">
                <a:solidFill>
                  <a:schemeClr val="tx1"/>
                </a:solidFill>
              </a:rPr>
              <a:t>(1).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78" y="415008"/>
            <a:ext cx="6716996" cy="42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89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5471922-0E85-4EE6-8375-68DAB790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67" y="388587"/>
            <a:ext cx="9594573" cy="5974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519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8C38F-C7E3-4EB3-9851-600C8CBB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0" y="23657"/>
            <a:ext cx="4854913" cy="5211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MX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LIBERTAD SINDICAL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126E48AE-6D30-4F4D-BF31-C05744A62D7E}"/>
              </a:ext>
            </a:extLst>
          </p:cNvPr>
          <p:cNvSpPr/>
          <p:nvPr/>
        </p:nvSpPr>
        <p:spPr>
          <a:xfrm>
            <a:off x="3813313" y="2027582"/>
            <a:ext cx="1855306" cy="27829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13AEE7-79B5-4B9E-BF53-82F132D5118F}"/>
              </a:ext>
            </a:extLst>
          </p:cNvPr>
          <p:cNvSpPr txBox="1"/>
          <p:nvPr/>
        </p:nvSpPr>
        <p:spPr>
          <a:xfrm>
            <a:off x="4411321" y="1698283"/>
            <a:ext cx="808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No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6ECC2E57-4790-4012-B31B-E589046E9B7D}"/>
              </a:ext>
            </a:extLst>
          </p:cNvPr>
          <p:cNvSpPr/>
          <p:nvPr/>
        </p:nvSpPr>
        <p:spPr>
          <a:xfrm rot="8984737">
            <a:off x="9020960" y="4419082"/>
            <a:ext cx="2070018" cy="18121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4E1914D-E8D9-4F5F-B865-0F2872ED20EC}"/>
              </a:ext>
            </a:extLst>
          </p:cNvPr>
          <p:cNvSpPr txBox="1"/>
          <p:nvPr/>
        </p:nvSpPr>
        <p:spPr>
          <a:xfrm rot="19813579">
            <a:off x="9840205" y="3982553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Si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AEACEA-EB51-45EC-83E2-E67660957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9" t="2638" r="12321" b="2260"/>
          <a:stretch/>
        </p:blipFill>
        <p:spPr>
          <a:xfrm>
            <a:off x="5741506" y="838350"/>
            <a:ext cx="3568500" cy="2921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79D029-AEB3-4EBD-B525-01F2E037A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3" y="3982586"/>
            <a:ext cx="5374871" cy="2813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6B3910-8AB0-4609-9D4A-D1009901F0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01" r="19937"/>
          <a:stretch/>
        </p:blipFill>
        <p:spPr>
          <a:xfrm>
            <a:off x="325044" y="760802"/>
            <a:ext cx="3415382" cy="29214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B3ED89D-BB32-4FE9-8C0A-D5F9D44D60F3}"/>
              </a:ext>
            </a:extLst>
          </p:cNvPr>
          <p:cNvSpPr txBox="1"/>
          <p:nvPr/>
        </p:nvSpPr>
        <p:spPr>
          <a:xfrm>
            <a:off x="573844" y="3701219"/>
            <a:ext cx="2421501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El </a:t>
            </a:r>
            <a:r>
              <a:rPr lang="es-ES" b="1" dirty="0">
                <a:solidFill>
                  <a:schemeClr val="tx1"/>
                </a:solidFill>
              </a:rPr>
              <a:t>85,4%</a:t>
            </a:r>
            <a:r>
              <a:rPr lang="es-ES" dirty="0">
                <a:solidFill>
                  <a:schemeClr val="tx1"/>
                </a:solidFill>
              </a:rPr>
              <a:t> indican que en la empresa que trabajan </a:t>
            </a:r>
            <a:r>
              <a:rPr lang="es-ES" b="1" dirty="0">
                <a:solidFill>
                  <a:schemeClr val="tx1"/>
                </a:solidFill>
              </a:rPr>
              <a:t>SI</a:t>
            </a:r>
            <a:r>
              <a:rPr lang="es-ES" dirty="0">
                <a:solidFill>
                  <a:schemeClr val="tx1"/>
                </a:solidFill>
              </a:rPr>
              <a:t> hay sindicato, el </a:t>
            </a:r>
            <a:r>
              <a:rPr lang="es-ES" b="1" dirty="0">
                <a:solidFill>
                  <a:schemeClr val="tx1"/>
                </a:solidFill>
              </a:rPr>
              <a:t>14,6%</a:t>
            </a:r>
            <a:r>
              <a:rPr lang="es-ES" dirty="0">
                <a:solidFill>
                  <a:schemeClr val="tx1"/>
                </a:solidFill>
              </a:rPr>
              <a:t> restante indican que </a:t>
            </a:r>
            <a:r>
              <a:rPr lang="es-ES" b="1" dirty="0">
                <a:solidFill>
                  <a:schemeClr val="tx1"/>
                </a:solidFill>
              </a:rPr>
              <a:t>NO</a:t>
            </a:r>
            <a:r>
              <a:rPr lang="es-ES" dirty="0">
                <a:solidFill>
                  <a:schemeClr val="tx1"/>
                </a:solidFill>
              </a:rPr>
              <a:t> hay sindicato.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474A49-46A4-42D0-B674-C0FB46EC41C2}"/>
              </a:ext>
            </a:extLst>
          </p:cNvPr>
          <p:cNvSpPr txBox="1"/>
          <p:nvPr/>
        </p:nvSpPr>
        <p:spPr>
          <a:xfrm>
            <a:off x="9356389" y="854011"/>
            <a:ext cx="2809107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De las 40 personas que respondieron que no existe sindicato en la empresa que trabajan: el </a:t>
            </a:r>
            <a:r>
              <a:rPr lang="es-ES" b="1" dirty="0">
                <a:solidFill>
                  <a:schemeClr val="tx1"/>
                </a:solidFill>
              </a:rPr>
              <a:t>17,5% </a:t>
            </a:r>
            <a:r>
              <a:rPr lang="es-ES" dirty="0">
                <a:solidFill>
                  <a:schemeClr val="tx1"/>
                </a:solidFill>
              </a:rPr>
              <a:t>le parece importante que exista sindicato en la empresa, el 82,5% restante NO le parece importante que exista sindicato en la empresa que trabajan.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96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01319-A6B2-465B-A09E-4FAAA170B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1160255"/>
            <a:ext cx="9856304" cy="509519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Quienes responden no haber sindicato en la empresa: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CABC11-8172-4908-A7FE-D8B66DF9EB49}"/>
              </a:ext>
            </a:extLst>
          </p:cNvPr>
          <p:cNvSpPr txBox="1"/>
          <p:nvPr/>
        </p:nvSpPr>
        <p:spPr>
          <a:xfrm>
            <a:off x="5830957" y="3622301"/>
            <a:ext cx="478403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Las </a:t>
            </a:r>
            <a:r>
              <a:rPr lang="es-ES" b="1" dirty="0">
                <a:solidFill>
                  <a:schemeClr val="tx1"/>
                </a:solidFill>
              </a:rPr>
              <a:t>40 personas</a:t>
            </a:r>
            <a:r>
              <a:rPr lang="es-ES" dirty="0">
                <a:solidFill>
                  <a:schemeClr val="tx1"/>
                </a:solidFill>
              </a:rPr>
              <a:t> que respondieron que en la empresa para la que trabajan </a:t>
            </a:r>
            <a:r>
              <a:rPr lang="es-ES" b="1" dirty="0">
                <a:solidFill>
                  <a:schemeClr val="tx1"/>
                </a:solidFill>
              </a:rPr>
              <a:t>NO</a:t>
            </a:r>
            <a:r>
              <a:rPr lang="es-ES" dirty="0">
                <a:solidFill>
                  <a:schemeClr val="tx1"/>
                </a:solidFill>
              </a:rPr>
              <a:t> hay sindicato, corresponden a </a:t>
            </a:r>
            <a:r>
              <a:rPr lang="es-ES" b="1" dirty="0">
                <a:solidFill>
                  <a:schemeClr val="tx1"/>
                </a:solidFill>
              </a:rPr>
              <a:t>Nicaragua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B7F775-3D3A-4225-8E4B-51EB5334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1902937"/>
            <a:ext cx="4261609" cy="45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2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9BDCA4DE-ED22-4847-8CAA-30421BD2D29D}"/>
              </a:ext>
            </a:extLst>
          </p:cNvPr>
          <p:cNvSpPr/>
          <p:nvPr/>
        </p:nvSpPr>
        <p:spPr>
          <a:xfrm>
            <a:off x="4075041" y="1861445"/>
            <a:ext cx="1855306" cy="27829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4252C3-9EE1-41A7-B493-CB11AC266717}"/>
              </a:ext>
            </a:extLst>
          </p:cNvPr>
          <p:cNvSpPr txBox="1"/>
          <p:nvPr/>
        </p:nvSpPr>
        <p:spPr>
          <a:xfrm>
            <a:off x="4764160" y="1517129"/>
            <a:ext cx="596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Si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D7FDF8B3-8175-4562-8547-3B4C2751E8F8}"/>
              </a:ext>
            </a:extLst>
          </p:cNvPr>
          <p:cNvSpPr/>
          <p:nvPr/>
        </p:nvSpPr>
        <p:spPr>
          <a:xfrm rot="8984737">
            <a:off x="5799481" y="4265539"/>
            <a:ext cx="2436307" cy="26934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5BBCF1-3C89-4C6D-BF6C-6B8A79B32693}"/>
              </a:ext>
            </a:extLst>
          </p:cNvPr>
          <p:cNvSpPr txBox="1"/>
          <p:nvPr/>
        </p:nvSpPr>
        <p:spPr>
          <a:xfrm rot="19780355">
            <a:off x="6719460" y="3895236"/>
            <a:ext cx="596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Si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D5D249-802A-4811-A3D8-BD7B45642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01" r="19937"/>
          <a:stretch/>
        </p:blipFill>
        <p:spPr>
          <a:xfrm>
            <a:off x="421121" y="639284"/>
            <a:ext cx="3598966" cy="2921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8E94DCC-AE01-49A3-AEF1-A0248A2F0F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79" r="19279"/>
          <a:stretch/>
        </p:blipFill>
        <p:spPr>
          <a:xfrm>
            <a:off x="5982114" y="620596"/>
            <a:ext cx="3255253" cy="2985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7A7633-D2F1-4047-9B3C-7982BFDBFD31}"/>
              </a:ext>
            </a:extLst>
          </p:cNvPr>
          <p:cNvSpPr txBox="1"/>
          <p:nvPr/>
        </p:nvSpPr>
        <p:spPr>
          <a:xfrm>
            <a:off x="9289134" y="1138156"/>
            <a:ext cx="2809107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De las </a:t>
            </a:r>
            <a:r>
              <a:rPr lang="es-ES" b="1" dirty="0">
                <a:solidFill>
                  <a:schemeClr val="tx1"/>
                </a:solidFill>
              </a:rPr>
              <a:t>246</a:t>
            </a:r>
            <a:r>
              <a:rPr lang="es-ES" dirty="0">
                <a:solidFill>
                  <a:schemeClr val="tx1"/>
                </a:solidFill>
              </a:rPr>
              <a:t> personas que respondieron que existe sindicato en la empresa que trabajan: el </a:t>
            </a:r>
            <a:r>
              <a:rPr lang="es-ES" b="1" dirty="0">
                <a:solidFill>
                  <a:schemeClr val="tx1"/>
                </a:solidFill>
              </a:rPr>
              <a:t>93,5% </a:t>
            </a:r>
            <a:r>
              <a:rPr lang="es-ES" dirty="0">
                <a:solidFill>
                  <a:schemeClr val="tx1"/>
                </a:solidFill>
              </a:rPr>
              <a:t>están afiliados a un sindicato, el </a:t>
            </a:r>
            <a:r>
              <a:rPr lang="es-ES" b="1" dirty="0">
                <a:solidFill>
                  <a:schemeClr val="tx1"/>
                </a:solidFill>
              </a:rPr>
              <a:t>6,5%</a:t>
            </a:r>
            <a:r>
              <a:rPr lang="es-ES" dirty="0">
                <a:solidFill>
                  <a:schemeClr val="tx1"/>
                </a:solidFill>
              </a:rPr>
              <a:t> restante NO están afiliados a sindicato.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209614-AED8-4C3F-8521-5C8962EF82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65" r="16080"/>
          <a:stretch/>
        </p:blipFill>
        <p:spPr>
          <a:xfrm>
            <a:off x="2775531" y="3656875"/>
            <a:ext cx="3115060" cy="3068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C2C9427-7E45-4C35-9953-369431ED0230}"/>
              </a:ext>
            </a:extLst>
          </p:cNvPr>
          <p:cNvSpPr txBox="1"/>
          <p:nvPr/>
        </p:nvSpPr>
        <p:spPr>
          <a:xfrm>
            <a:off x="6761601" y="4828667"/>
            <a:ext cx="429071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Del total de personas participantes: el </a:t>
            </a:r>
            <a:r>
              <a:rPr lang="es-ES" b="1" dirty="0">
                <a:solidFill>
                  <a:schemeClr val="tx1"/>
                </a:solidFill>
              </a:rPr>
              <a:t>14,6% </a:t>
            </a:r>
            <a:r>
              <a:rPr lang="es-ES" dirty="0">
                <a:solidFill>
                  <a:schemeClr val="tx1"/>
                </a:solidFill>
              </a:rPr>
              <a:t>ha observado acciones antisindicales en la empresa en el último año y, el </a:t>
            </a:r>
            <a:r>
              <a:rPr lang="es-ES" b="1" dirty="0">
                <a:solidFill>
                  <a:schemeClr val="tx1"/>
                </a:solidFill>
              </a:rPr>
              <a:t>85,4%</a:t>
            </a:r>
            <a:r>
              <a:rPr lang="es-ES" dirty="0">
                <a:solidFill>
                  <a:schemeClr val="tx1"/>
                </a:solidFill>
              </a:rPr>
              <a:t> NO ha observado este tipo de acciones.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6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32160-C89C-45A9-8A7C-5836E799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701" y="740206"/>
            <a:ext cx="6155397" cy="436733"/>
          </a:xfrm>
        </p:spPr>
        <p:txBody>
          <a:bodyPr>
            <a:noAutofit/>
          </a:bodyPr>
          <a:lstStyle/>
          <a:p>
            <a:pPr algn="ctr"/>
            <a:r>
              <a:rPr lang="es-MX" sz="2000" b="1" dirty="0"/>
              <a:t>Instalación del aplicativo kobocollect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65FBEC-2614-4022-BB38-27AE4B3FF5B9}"/>
              </a:ext>
            </a:extLst>
          </p:cNvPr>
          <p:cNvPicPr/>
          <p:nvPr/>
        </p:nvPicPr>
        <p:blipFill rotWithShape="1">
          <a:blip r:embed="rId2"/>
          <a:srcRect l="-1" r="48159" b="26163"/>
          <a:stretch/>
        </p:blipFill>
        <p:spPr>
          <a:xfrm>
            <a:off x="183682" y="342832"/>
            <a:ext cx="3018784" cy="21045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51E73C6-0777-4563-BDAA-5FC40AA92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82" y="4505418"/>
            <a:ext cx="3018784" cy="2264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6B05F4-DA86-4E6F-B84D-734B011CFB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698" r="17277"/>
          <a:stretch/>
        </p:blipFill>
        <p:spPr>
          <a:xfrm>
            <a:off x="188060" y="2447424"/>
            <a:ext cx="3014406" cy="205799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9CB8F2A-CFEC-4DDC-A520-8718D5838058}"/>
              </a:ext>
            </a:extLst>
          </p:cNvPr>
          <p:cNvSpPr txBox="1"/>
          <p:nvPr/>
        </p:nvSpPr>
        <p:spPr>
          <a:xfrm>
            <a:off x="3880330" y="4206301"/>
            <a:ext cx="789257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/>
              <a:t>Se apoyo mediante 8 sesiones/reuniones virtuales a los grupos de interés. Se mantuvo contacto con 34 personas vía WhatsApp para el soporte requerido en la instalación del App </a:t>
            </a:r>
            <a:r>
              <a:rPr lang="es-MX" sz="2000" b="1" dirty="0" err="1"/>
              <a:t>kobocollect</a:t>
            </a:r>
            <a:r>
              <a:rPr lang="es-MX" sz="2000" b="1" dirty="0"/>
              <a:t>, </a:t>
            </a:r>
            <a:r>
              <a:rPr lang="es-MX" sz="2000" dirty="0"/>
              <a:t>así como resolviendo dudas respecto a las preguntas.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365" y="432138"/>
            <a:ext cx="1052867" cy="1052867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764560"/>
              </p:ext>
            </p:extLst>
          </p:nvPr>
        </p:nvGraphicFramePr>
        <p:xfrm>
          <a:off x="4838700" y="2032001"/>
          <a:ext cx="4885398" cy="1738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163">
                  <a:extLst>
                    <a:ext uri="{9D8B030D-6E8A-4147-A177-3AD203B41FA5}">
                      <a16:colId xmlns:a16="http://schemas.microsoft.com/office/drawing/2014/main" val="332099191"/>
                    </a:ext>
                  </a:extLst>
                </a:gridCol>
                <a:gridCol w="2763235">
                  <a:extLst>
                    <a:ext uri="{9D8B030D-6E8A-4147-A177-3AD203B41FA5}">
                      <a16:colId xmlns:a16="http://schemas.microsoft.com/office/drawing/2014/main" val="2969038971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Fecha inicio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Fecha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cierre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plataforma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1783645"/>
                  </a:ext>
                </a:extLst>
              </a:tr>
              <a:tr h="1052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20 de </a:t>
                      </a:r>
                      <a:r>
                        <a:rPr lang="en-US" sz="1600" b="0" u="none" strike="noStrike" dirty="0" err="1">
                          <a:effectLst/>
                        </a:rPr>
                        <a:t>julio</a:t>
                      </a:r>
                      <a:r>
                        <a:rPr lang="en-US" sz="1600" b="0" u="none" strike="noStrike" dirty="0">
                          <a:effectLst/>
                        </a:rPr>
                        <a:t> de 2020 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u="none" strike="noStrike" dirty="0">
                          <a:effectLst/>
                        </a:rPr>
                        <a:t>18 de septiembre de 2020 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90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65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6A6D82D-CB1B-44ED-9A31-77A2647E5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947" y="2172397"/>
            <a:ext cx="7644338" cy="4314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B7D6B4F-7656-484C-B652-D26CB4172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1" r="15233"/>
          <a:stretch/>
        </p:blipFill>
        <p:spPr>
          <a:xfrm>
            <a:off x="424070" y="241320"/>
            <a:ext cx="3505630" cy="3350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37E99F12-8383-422A-90BD-C15F23EA8BFC}"/>
              </a:ext>
            </a:extLst>
          </p:cNvPr>
          <p:cNvSpPr/>
          <p:nvPr/>
        </p:nvSpPr>
        <p:spPr>
          <a:xfrm rot="906005">
            <a:off x="3993988" y="1348069"/>
            <a:ext cx="3548468" cy="30587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A557EA-88A3-40D3-A247-2417C27E8E77}"/>
              </a:ext>
            </a:extLst>
          </p:cNvPr>
          <p:cNvSpPr txBox="1"/>
          <p:nvPr/>
        </p:nvSpPr>
        <p:spPr>
          <a:xfrm rot="990869">
            <a:off x="5512906" y="1037937"/>
            <a:ext cx="58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93632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307EC77-894E-4A8D-BB02-F41AC5F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470" y="149086"/>
            <a:ext cx="2483678" cy="4837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MX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SALARIO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1A221D-8180-4CDE-BE7A-893FE9E9E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651" y="1512682"/>
            <a:ext cx="6370872" cy="43163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207108-FAC0-41A6-A557-ACB87964C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2" y="977345"/>
            <a:ext cx="4151088" cy="48711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18909CA-B723-4151-8145-47C391C77E4D}"/>
              </a:ext>
            </a:extLst>
          </p:cNvPr>
          <p:cNvSpPr txBox="1"/>
          <p:nvPr/>
        </p:nvSpPr>
        <p:spPr>
          <a:xfrm>
            <a:off x="520700" y="5902044"/>
            <a:ext cx="954156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La situación económica de los participantes se presenta de la siguiente manera: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mejoró para el </a:t>
            </a:r>
            <a:r>
              <a:rPr lang="es-ES" b="1" dirty="0">
                <a:solidFill>
                  <a:schemeClr val="tx1"/>
                </a:solidFill>
              </a:rPr>
              <a:t>4,2%</a:t>
            </a:r>
            <a:r>
              <a:rPr lang="es-ES" dirty="0">
                <a:solidFill>
                  <a:schemeClr val="tx1"/>
                </a:solidFill>
              </a:rPr>
              <a:t> de, empeoró para el </a:t>
            </a:r>
            <a:r>
              <a:rPr lang="es-ES" b="1" dirty="0">
                <a:solidFill>
                  <a:schemeClr val="tx1"/>
                </a:solidFill>
              </a:rPr>
              <a:t>46,2%</a:t>
            </a:r>
            <a:r>
              <a:rPr lang="es-ES" dirty="0">
                <a:solidFill>
                  <a:schemeClr val="tx1"/>
                </a:solidFill>
              </a:rPr>
              <a:t> y sigue igual para el </a:t>
            </a:r>
            <a:r>
              <a:rPr lang="es-ES" b="1" dirty="0">
                <a:solidFill>
                  <a:schemeClr val="tx1"/>
                </a:solidFill>
              </a:rPr>
              <a:t>49,6%</a:t>
            </a:r>
            <a:r>
              <a:rPr lang="es-ES" dirty="0">
                <a:solidFill>
                  <a:schemeClr val="tx1"/>
                </a:solidFill>
              </a:rPr>
              <a:t> las personas.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89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8148864-17AC-4F3A-8DE5-A1470DE3328C}"/>
              </a:ext>
            </a:extLst>
          </p:cNvPr>
          <p:cNvSpPr txBox="1"/>
          <p:nvPr/>
        </p:nvSpPr>
        <p:spPr>
          <a:xfrm>
            <a:off x="4998554" y="3929687"/>
            <a:ext cx="6096000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De las </a:t>
            </a:r>
            <a:r>
              <a:rPr lang="es-ES" b="1" dirty="0">
                <a:solidFill>
                  <a:schemeClr val="tx1"/>
                </a:solidFill>
              </a:rPr>
              <a:t>240 </a:t>
            </a:r>
            <a:r>
              <a:rPr lang="es-ES" dirty="0">
                <a:solidFill>
                  <a:schemeClr val="tx1"/>
                </a:solidFill>
              </a:rPr>
              <a:t>personas que tienen contrato escrito: el </a:t>
            </a:r>
            <a:r>
              <a:rPr lang="es-ES" b="1" dirty="0">
                <a:solidFill>
                  <a:schemeClr val="tx1"/>
                </a:solidFill>
              </a:rPr>
              <a:t>18,75%</a:t>
            </a:r>
            <a:r>
              <a:rPr lang="es-ES" dirty="0">
                <a:solidFill>
                  <a:schemeClr val="tx1"/>
                </a:solidFill>
              </a:rPr>
              <a:t> trabaja en temporada de Zafra y el </a:t>
            </a:r>
            <a:r>
              <a:rPr lang="es-ES" b="1" dirty="0">
                <a:solidFill>
                  <a:schemeClr val="tx1"/>
                </a:solidFill>
              </a:rPr>
              <a:t>81,25%</a:t>
            </a:r>
            <a:r>
              <a:rPr lang="es-ES" dirty="0">
                <a:solidFill>
                  <a:schemeClr val="tx1"/>
                </a:solidFill>
              </a:rPr>
              <a:t> trabaja en temporada de No zafra.</a:t>
            </a:r>
          </a:p>
          <a:p>
            <a:endParaRPr lang="es-ES" b="1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De las </a:t>
            </a:r>
            <a:r>
              <a:rPr lang="es-ES" b="1" dirty="0">
                <a:solidFill>
                  <a:schemeClr val="tx1"/>
                </a:solidFill>
              </a:rPr>
              <a:t>48</a:t>
            </a:r>
            <a:r>
              <a:rPr lang="es-ES" dirty="0">
                <a:solidFill>
                  <a:schemeClr val="tx1"/>
                </a:solidFill>
              </a:rPr>
              <a:t> personas que NO tienen contrato laboral escrito: el </a:t>
            </a:r>
            <a:r>
              <a:rPr lang="es-ES" b="1" dirty="0">
                <a:solidFill>
                  <a:schemeClr val="tx1"/>
                </a:solidFill>
              </a:rPr>
              <a:t>2,08%</a:t>
            </a:r>
            <a:r>
              <a:rPr lang="es-ES" dirty="0">
                <a:solidFill>
                  <a:schemeClr val="tx1"/>
                </a:solidFill>
              </a:rPr>
              <a:t> trabaja en temporada de Zafra y el </a:t>
            </a:r>
            <a:r>
              <a:rPr lang="es-ES" b="1" dirty="0">
                <a:solidFill>
                  <a:schemeClr val="tx1"/>
                </a:solidFill>
              </a:rPr>
              <a:t>97,91%</a:t>
            </a:r>
            <a:r>
              <a:rPr lang="es-ES" dirty="0">
                <a:solidFill>
                  <a:schemeClr val="tx1"/>
                </a:solidFill>
              </a:rPr>
              <a:t> trabaja en temporada de No zafra.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19B95D-2FDE-4F69-A587-421E13025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74" y="2075214"/>
            <a:ext cx="5666960" cy="14783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346230-22C0-456C-8D71-2CDC3FA965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16" t="2411" r="21475" b="3294"/>
          <a:stretch/>
        </p:blipFill>
        <p:spPr>
          <a:xfrm>
            <a:off x="477077" y="1260613"/>
            <a:ext cx="3699422" cy="43367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8038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D9D6A02-EE90-4D17-B256-124B911D7AE8}"/>
              </a:ext>
            </a:extLst>
          </p:cNvPr>
          <p:cNvSpPr txBox="1"/>
          <p:nvPr/>
        </p:nvSpPr>
        <p:spPr>
          <a:xfrm>
            <a:off x="901147" y="513375"/>
            <a:ext cx="40551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b="1" dirty="0">
                <a:solidFill>
                  <a:schemeClr val="tx1"/>
                </a:solidFill>
              </a:rPr>
              <a:t>Relación salarios con afiliación sindical.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DDB9B6-3BC4-4A88-8041-F7F9C367F0DB}"/>
              </a:ext>
            </a:extLst>
          </p:cNvPr>
          <p:cNvSpPr txBox="1"/>
          <p:nvPr/>
        </p:nvSpPr>
        <p:spPr>
          <a:xfrm>
            <a:off x="6876654" y="513375"/>
            <a:ext cx="478403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b="1" dirty="0">
                <a:solidFill>
                  <a:schemeClr val="tx1"/>
                </a:solidFill>
              </a:rPr>
              <a:t>Relación salarios con temporada de producción.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AB90C4-F7CE-409B-97CF-B7387CE7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0" y="1001977"/>
            <a:ext cx="5902620" cy="23648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673E7CE-60D8-4CE8-BCCE-0698E43B4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45" y="1001977"/>
            <a:ext cx="5121965" cy="233079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3B0E137-510F-46D4-B6B4-27196727C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998" y="3446382"/>
            <a:ext cx="8077900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8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09135B9-9A75-444C-BD1E-F7DC31524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295" y="1798430"/>
            <a:ext cx="5816183" cy="3261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46A679A-52A6-4993-84F1-75FB43A473A7}"/>
              </a:ext>
            </a:extLst>
          </p:cNvPr>
          <p:cNvSpPr txBox="1"/>
          <p:nvPr/>
        </p:nvSpPr>
        <p:spPr>
          <a:xfrm>
            <a:off x="6580464" y="5128592"/>
            <a:ext cx="514184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Las otras formas de pago son: </a:t>
            </a:r>
            <a:r>
              <a:rPr lang="es-ES" b="1" dirty="0">
                <a:solidFill>
                  <a:schemeClr val="tx1"/>
                </a:solidFill>
              </a:rPr>
              <a:t>semanales</a:t>
            </a:r>
            <a:r>
              <a:rPr lang="es-ES" dirty="0">
                <a:solidFill>
                  <a:schemeClr val="tx1"/>
                </a:solidFill>
              </a:rPr>
              <a:t> (6), </a:t>
            </a:r>
            <a:r>
              <a:rPr lang="es-ES" b="1" dirty="0">
                <a:solidFill>
                  <a:schemeClr val="tx1"/>
                </a:solidFill>
              </a:rPr>
              <a:t>por tonelada de caña cortada</a:t>
            </a:r>
            <a:r>
              <a:rPr lang="es-ES" dirty="0">
                <a:solidFill>
                  <a:schemeClr val="tx1"/>
                </a:solidFill>
              </a:rPr>
              <a:t> (5), </a:t>
            </a:r>
            <a:r>
              <a:rPr lang="es-ES" b="1" dirty="0">
                <a:solidFill>
                  <a:schemeClr val="tx1"/>
                </a:solidFill>
              </a:rPr>
              <a:t>mensual</a:t>
            </a:r>
            <a:r>
              <a:rPr lang="es-ES" dirty="0">
                <a:solidFill>
                  <a:schemeClr val="tx1"/>
                </a:solidFill>
              </a:rPr>
              <a:t> (2) y por </a:t>
            </a:r>
            <a:r>
              <a:rPr lang="es-ES" b="1" dirty="0">
                <a:solidFill>
                  <a:schemeClr val="tx1"/>
                </a:solidFill>
              </a:rPr>
              <a:t>contrato profesional</a:t>
            </a:r>
            <a:r>
              <a:rPr lang="es-ES" dirty="0">
                <a:solidFill>
                  <a:schemeClr val="tx1"/>
                </a:solidFill>
              </a:rPr>
              <a:t> (1).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4EEF6B-A8DE-40CE-B90D-9CD575D51DF4}"/>
              </a:ext>
            </a:extLst>
          </p:cNvPr>
          <p:cNvSpPr txBox="1"/>
          <p:nvPr/>
        </p:nvSpPr>
        <p:spPr>
          <a:xfrm>
            <a:off x="520700" y="3928263"/>
            <a:ext cx="514184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De las personas participantes: el </a:t>
            </a:r>
            <a:r>
              <a:rPr lang="es-ES" b="1" dirty="0">
                <a:solidFill>
                  <a:schemeClr val="tx1"/>
                </a:solidFill>
              </a:rPr>
              <a:t>77,5%</a:t>
            </a:r>
            <a:r>
              <a:rPr lang="es-ES" dirty="0">
                <a:solidFill>
                  <a:schemeClr val="tx1"/>
                </a:solidFill>
              </a:rPr>
              <a:t> trabaja 48 horas semanales, </a:t>
            </a:r>
            <a:r>
              <a:rPr lang="es-ES" b="1" dirty="0">
                <a:solidFill>
                  <a:schemeClr val="tx1"/>
                </a:solidFill>
              </a:rPr>
              <a:t>8,3%</a:t>
            </a:r>
            <a:r>
              <a:rPr lang="es-ES" dirty="0">
                <a:solidFill>
                  <a:schemeClr val="tx1"/>
                </a:solidFill>
              </a:rPr>
              <a:t> trabaja más de 60 horas semanales, </a:t>
            </a:r>
            <a:r>
              <a:rPr lang="es-ES" b="1" dirty="0">
                <a:solidFill>
                  <a:schemeClr val="tx1"/>
                </a:solidFill>
              </a:rPr>
              <a:t>7,6% </a:t>
            </a:r>
            <a:r>
              <a:rPr lang="es-ES" dirty="0">
                <a:solidFill>
                  <a:schemeClr val="tx1"/>
                </a:solidFill>
              </a:rPr>
              <a:t>trabaja 60 horas a la semana y el </a:t>
            </a:r>
            <a:r>
              <a:rPr lang="es-ES" b="1" dirty="0">
                <a:solidFill>
                  <a:schemeClr val="tx1"/>
                </a:solidFill>
              </a:rPr>
              <a:t>6,6% </a:t>
            </a:r>
            <a:r>
              <a:rPr lang="es-ES" dirty="0">
                <a:solidFill>
                  <a:schemeClr val="tx1"/>
                </a:solidFill>
              </a:rPr>
              <a:t>trabaja menos de 48 horas semanales.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0C2461-4F3A-4DAF-9A75-C9DD496EE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8" y="570940"/>
            <a:ext cx="5499596" cy="32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9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F90CC7-6435-4AEC-AB81-AC45D4A2A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197" y="3239771"/>
            <a:ext cx="6880761" cy="349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F4C2C3D-E462-4EBA-96C5-C3B844C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4" y="297790"/>
            <a:ext cx="5026131" cy="3000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FFB454-991E-4F2C-9B17-FA12B3A51838}"/>
              </a:ext>
            </a:extLst>
          </p:cNvPr>
          <p:cNvSpPr txBox="1"/>
          <p:nvPr/>
        </p:nvSpPr>
        <p:spPr>
          <a:xfrm>
            <a:off x="5698435" y="397564"/>
            <a:ext cx="458525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El </a:t>
            </a:r>
            <a:r>
              <a:rPr lang="es-ES" b="1" dirty="0">
                <a:solidFill>
                  <a:schemeClr val="tx1"/>
                </a:solidFill>
              </a:rPr>
              <a:t>55%</a:t>
            </a:r>
            <a:r>
              <a:rPr lang="es-ES" dirty="0">
                <a:solidFill>
                  <a:schemeClr val="tx1"/>
                </a:solidFill>
              </a:rPr>
              <a:t> de los participantes gana entre 1 y 1.5 salarios mínimo, el </a:t>
            </a:r>
            <a:r>
              <a:rPr lang="es-ES" b="1" dirty="0">
                <a:solidFill>
                  <a:schemeClr val="tx1"/>
                </a:solidFill>
              </a:rPr>
              <a:t>24%</a:t>
            </a:r>
            <a:r>
              <a:rPr lang="es-ES" dirty="0">
                <a:solidFill>
                  <a:schemeClr val="tx1"/>
                </a:solidFill>
              </a:rPr>
              <a:t> gana 1 salario mínimo, el </a:t>
            </a:r>
            <a:r>
              <a:rPr lang="es-ES" b="1" dirty="0">
                <a:solidFill>
                  <a:schemeClr val="tx1"/>
                </a:solidFill>
              </a:rPr>
              <a:t>11%</a:t>
            </a:r>
            <a:r>
              <a:rPr lang="es-ES" dirty="0">
                <a:solidFill>
                  <a:schemeClr val="tx1"/>
                </a:solidFill>
              </a:rPr>
              <a:t> gana entre 1.5 y 2 salarios mínimos y el </a:t>
            </a:r>
            <a:r>
              <a:rPr lang="es-ES" b="1" dirty="0">
                <a:solidFill>
                  <a:schemeClr val="tx1"/>
                </a:solidFill>
              </a:rPr>
              <a:t>10%</a:t>
            </a:r>
            <a:r>
              <a:rPr lang="es-ES" dirty="0">
                <a:solidFill>
                  <a:schemeClr val="tx1"/>
                </a:solidFill>
              </a:rPr>
              <a:t> gana más de 2 salarios mínimos.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37E06C9-95DA-4842-AA6F-3EAB57C7682D}"/>
              </a:ext>
            </a:extLst>
          </p:cNvPr>
          <p:cNvSpPr txBox="1"/>
          <p:nvPr/>
        </p:nvSpPr>
        <p:spPr>
          <a:xfrm>
            <a:off x="6169056" y="1980306"/>
            <a:ext cx="472099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Los participantes, en su mayoría, manifiestan que las categorías las cubren parcialmente. </a:t>
            </a:r>
          </a:p>
          <a:p>
            <a:r>
              <a:rPr lang="es-ES" dirty="0">
                <a:solidFill>
                  <a:schemeClr val="tx1"/>
                </a:solidFill>
              </a:rPr>
              <a:t>La categoría de </a:t>
            </a:r>
            <a:r>
              <a:rPr lang="es-ES" b="1" i="1" dirty="0">
                <a:solidFill>
                  <a:schemeClr val="tx1"/>
                </a:solidFill>
              </a:rPr>
              <a:t>recreación</a:t>
            </a:r>
            <a:r>
              <a:rPr lang="es-ES" dirty="0">
                <a:solidFill>
                  <a:schemeClr val="tx1"/>
                </a:solidFill>
              </a:rPr>
              <a:t>, el 75% de los participantes no la cubre, ni parcialmente.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F403308-F5EC-46DD-8B45-A81E2B10B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057072"/>
              </p:ext>
            </p:extLst>
          </p:nvPr>
        </p:nvGraphicFramePr>
        <p:xfrm>
          <a:off x="272436" y="3929794"/>
          <a:ext cx="4766366" cy="263041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24026">
                  <a:extLst>
                    <a:ext uri="{9D8B030D-6E8A-4147-A177-3AD203B41FA5}">
                      <a16:colId xmlns:a16="http://schemas.microsoft.com/office/drawing/2014/main" val="1848606143"/>
                    </a:ext>
                  </a:extLst>
                </a:gridCol>
                <a:gridCol w="1977159">
                  <a:extLst>
                    <a:ext uri="{9D8B030D-6E8A-4147-A177-3AD203B41FA5}">
                      <a16:colId xmlns:a16="http://schemas.microsoft.com/office/drawing/2014/main" val="362943610"/>
                    </a:ext>
                  </a:extLst>
                </a:gridCol>
                <a:gridCol w="1365181">
                  <a:extLst>
                    <a:ext uri="{9D8B030D-6E8A-4147-A177-3AD203B41FA5}">
                      <a16:colId xmlns:a16="http://schemas.microsoft.com/office/drawing/2014/main" val="3417916806"/>
                    </a:ext>
                  </a:extLst>
                </a:gridCol>
              </a:tblGrid>
              <a:tr h="28905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Categorías que cubre el salario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474793"/>
                  </a:ext>
                </a:extLst>
              </a:tr>
              <a:tr h="5781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Categorías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Número de personas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% de personas que cubre la categoría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33215"/>
                  </a:ext>
                </a:extLst>
              </a:tr>
              <a:tr h="289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Alimentación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279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97%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76004"/>
                  </a:ext>
                </a:extLst>
              </a:tr>
              <a:tr h="289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Vivienda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188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65,30%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422447"/>
                  </a:ext>
                </a:extLst>
              </a:tr>
              <a:tr h="289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salud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168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58,30%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56858"/>
                  </a:ext>
                </a:extLst>
              </a:tr>
              <a:tr h="30351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Vestido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162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56,25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276855"/>
                  </a:ext>
                </a:extLst>
              </a:tr>
              <a:tr h="289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Educación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30021"/>
                  </a:ext>
                </a:extLst>
              </a:tr>
              <a:tr h="30351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Recreación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25,70%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648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598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796928"/>
              </p:ext>
            </p:extLst>
          </p:nvPr>
        </p:nvGraphicFramePr>
        <p:xfrm>
          <a:off x="546100" y="609600"/>
          <a:ext cx="11353800" cy="596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9549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1AE249-F6B9-4E87-9FA1-167846A8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3" y="636104"/>
            <a:ext cx="10699585" cy="500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6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3000" t="-2000" r="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22E407F-2E0A-41A9-9B1B-4F5590DB9B79}"/>
              </a:ext>
            </a:extLst>
          </p:cNvPr>
          <p:cNvSpPr txBox="1">
            <a:spLocks/>
          </p:cNvSpPr>
          <p:nvPr/>
        </p:nvSpPr>
        <p:spPr>
          <a:xfrm>
            <a:off x="3114261" y="2928730"/>
            <a:ext cx="6664187" cy="63575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ALGUNOS RESULTADOS POR PAÍS</a:t>
            </a:r>
          </a:p>
        </p:txBody>
      </p:sp>
    </p:spTree>
    <p:extLst>
      <p:ext uri="{BB962C8B-B14F-4D97-AF65-F5344CB8AC3E}">
        <p14:creationId xmlns:p14="http://schemas.microsoft.com/office/powerpoint/2010/main" val="3333545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BF9A3-085E-4984-8D00-C51108F4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852" y="291547"/>
            <a:ext cx="2289313" cy="5698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BOLIVIA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AA63C6-AED2-4B2B-9187-E219031DA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28" y="1192696"/>
            <a:ext cx="11352723" cy="5185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347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42C02-AD30-49E4-8157-73D6F9E52E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6616" y="28892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MX" sz="4000" b="1" dirty="0"/>
              <a:t>GENERALIDADES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737482"/>
              </p:ext>
            </p:extLst>
          </p:nvPr>
        </p:nvGraphicFramePr>
        <p:xfrm>
          <a:off x="1125029" y="1118575"/>
          <a:ext cx="4375227" cy="298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7687">
                  <a:extLst>
                    <a:ext uri="{9D8B030D-6E8A-4147-A177-3AD203B41FA5}">
                      <a16:colId xmlns:a16="http://schemas.microsoft.com/office/drawing/2014/main" val="777578064"/>
                    </a:ext>
                  </a:extLst>
                </a:gridCol>
                <a:gridCol w="2057540">
                  <a:extLst>
                    <a:ext uri="{9D8B030D-6E8A-4147-A177-3AD203B41FA5}">
                      <a16:colId xmlns:a16="http://schemas.microsoft.com/office/drawing/2014/main" val="1397720766"/>
                    </a:ext>
                  </a:extLst>
                </a:gridCol>
              </a:tblGrid>
              <a:tr h="373700">
                <a:tc>
                  <a:txBody>
                    <a:bodyPr/>
                    <a:lstStyle/>
                    <a:p>
                      <a:pPr algn="ctr" fontAlgn="b"/>
                      <a:r>
                        <a:rPr lang="en-US" b="1" dirty="0"/>
                        <a:t>País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b="1" dirty="0"/>
                        <a:t># </a:t>
                      </a:r>
                      <a:r>
                        <a:rPr lang="en-US" b="1" dirty="0" err="1"/>
                        <a:t>Respuestas</a:t>
                      </a:r>
                      <a:r>
                        <a:rPr lang="en-US" b="1" dirty="0"/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9329287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Nicaragua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189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6558687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El Salvador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979805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Costa Rica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7647604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Guatemala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1283043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Colombia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8204240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Bolivia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702053"/>
                  </a:ext>
                </a:extLst>
              </a:tr>
              <a:tr h="37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288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2177850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683777" y="1692538"/>
            <a:ext cx="525980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dirty="0">
                <a:solidFill>
                  <a:schemeClr val="tx1"/>
                </a:solidFill>
              </a:rPr>
              <a:t>6 </a:t>
            </a:r>
            <a:r>
              <a:rPr lang="en-GB" dirty="0" err="1">
                <a:solidFill>
                  <a:schemeClr val="tx1"/>
                </a:solidFill>
              </a:rPr>
              <a:t>países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hicieron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parte</a:t>
            </a:r>
            <a:r>
              <a:rPr lang="en-GB" dirty="0">
                <a:solidFill>
                  <a:schemeClr val="tx1"/>
                </a:solidFill>
              </a:rPr>
              <a:t> de la </a:t>
            </a:r>
            <a:r>
              <a:rPr lang="en-GB" dirty="0" err="1">
                <a:solidFill>
                  <a:schemeClr val="tx1"/>
                </a:solidFill>
              </a:rPr>
              <a:t>prueba</a:t>
            </a:r>
            <a:r>
              <a:rPr lang="en-GB" dirty="0">
                <a:solidFill>
                  <a:schemeClr val="tx1"/>
                </a:solidFill>
              </a:rPr>
              <a:t> </a:t>
            </a:r>
            <a:r>
              <a:rPr lang="en-GB" dirty="0" err="1">
                <a:solidFill>
                  <a:schemeClr val="tx1"/>
                </a:solidFill>
              </a:rPr>
              <a:t>piloto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monitoreo</a:t>
            </a:r>
            <a:r>
              <a:rPr lang="en-GB" dirty="0">
                <a:solidFill>
                  <a:schemeClr val="tx1"/>
                </a:solidFill>
              </a:rPr>
              <a:t> digital: Bolivia, Colombia, Costa Rica, El Salvador, Guatemala y Nicaragua.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A8B20A-E115-4EA6-ABAF-5B8E2D31CDB1}"/>
              </a:ext>
            </a:extLst>
          </p:cNvPr>
          <p:cNvSpPr txBox="1"/>
          <p:nvPr/>
        </p:nvSpPr>
        <p:spPr>
          <a:xfrm>
            <a:off x="2257898" y="4639481"/>
            <a:ext cx="551370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De los participantes:  el 78,7% son hombres, el 20,9% son mujeres y el 0,34% corresponde a una persona no se identifica con las anteriores categorías de género.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708812-1169-4A83-B49D-1CF0FDB06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28" r="19920"/>
          <a:stretch/>
        </p:blipFill>
        <p:spPr>
          <a:xfrm>
            <a:off x="7905013" y="3472745"/>
            <a:ext cx="3038570" cy="32568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2947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A77FB5-EC26-4DBC-BF0F-9FF324C4C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7" t="2145" r="23416" b="7407"/>
          <a:stretch/>
        </p:blipFill>
        <p:spPr>
          <a:xfrm>
            <a:off x="715617" y="473262"/>
            <a:ext cx="3246783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05BB0F6-20EA-4D1F-8403-3663067C80A4}"/>
              </a:ext>
            </a:extLst>
          </p:cNvPr>
          <p:cNvSpPr txBox="1"/>
          <p:nvPr/>
        </p:nvSpPr>
        <p:spPr>
          <a:xfrm>
            <a:off x="4412973" y="1549497"/>
            <a:ext cx="475752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De los 42 participantes en Bolivia, </a:t>
            </a:r>
            <a:r>
              <a:rPr lang="es-ES" b="1" dirty="0">
                <a:solidFill>
                  <a:schemeClr val="tx1"/>
                </a:solidFill>
              </a:rPr>
              <a:t>8 son mujeres</a:t>
            </a:r>
            <a:r>
              <a:rPr lang="es-ES" dirty="0">
                <a:solidFill>
                  <a:schemeClr val="tx1"/>
                </a:solidFill>
              </a:rPr>
              <a:t> que ayudan a sus esposos a recolectar caña y para la empresa de trabajo del esposo.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78FFC3-5785-4114-8309-FECDE0F13447}"/>
              </a:ext>
            </a:extLst>
          </p:cNvPr>
          <p:cNvSpPr txBox="1"/>
          <p:nvPr/>
        </p:nvSpPr>
        <p:spPr>
          <a:xfrm>
            <a:off x="1139687" y="4318048"/>
            <a:ext cx="4757529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De los </a:t>
            </a:r>
            <a:r>
              <a:rPr lang="es-ES" b="1" dirty="0">
                <a:solidFill>
                  <a:schemeClr val="tx1"/>
                </a:solidFill>
              </a:rPr>
              <a:t>24</a:t>
            </a:r>
            <a:r>
              <a:rPr lang="es-ES" dirty="0">
                <a:solidFill>
                  <a:schemeClr val="tx1"/>
                </a:solidFill>
              </a:rPr>
              <a:t> personas que respondieron que </a:t>
            </a:r>
            <a:r>
              <a:rPr lang="es-ES" b="1" dirty="0">
                <a:solidFill>
                  <a:schemeClr val="tx1"/>
                </a:solidFill>
              </a:rPr>
              <a:t>SI</a:t>
            </a:r>
            <a:r>
              <a:rPr lang="es-ES" dirty="0">
                <a:solidFill>
                  <a:schemeClr val="tx1"/>
                </a:solidFill>
              </a:rPr>
              <a:t>, indican que la empresa consulta cada vez que es necesario; las </a:t>
            </a:r>
            <a:r>
              <a:rPr lang="es-ES" b="1" dirty="0">
                <a:solidFill>
                  <a:schemeClr val="tx1"/>
                </a:solidFill>
              </a:rPr>
              <a:t>18</a:t>
            </a:r>
            <a:r>
              <a:rPr lang="es-ES" dirty="0">
                <a:solidFill>
                  <a:schemeClr val="tx1"/>
                </a:solidFill>
              </a:rPr>
              <a:t> personas que respondieron </a:t>
            </a:r>
            <a:r>
              <a:rPr lang="es-ES" b="1" dirty="0">
                <a:solidFill>
                  <a:schemeClr val="tx1"/>
                </a:solidFill>
              </a:rPr>
              <a:t>NO</a:t>
            </a:r>
            <a:r>
              <a:rPr lang="es-ES" dirty="0">
                <a:solidFill>
                  <a:schemeClr val="tx1"/>
                </a:solidFill>
              </a:rPr>
              <a:t>, afirman que no lo hacen porque a la empresa no le conviene consultar a los trabajadores.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5989B7-9EB1-43D2-A421-7A0B066B0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25" r="18773"/>
          <a:stretch/>
        </p:blipFill>
        <p:spPr>
          <a:xfrm>
            <a:off x="6056244" y="3036290"/>
            <a:ext cx="5420139" cy="37409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163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3A6D60A-4A09-4AFA-A02D-7BE20FEA7009}"/>
              </a:ext>
            </a:extLst>
          </p:cNvPr>
          <p:cNvSpPr txBox="1"/>
          <p:nvPr/>
        </p:nvSpPr>
        <p:spPr>
          <a:xfrm>
            <a:off x="7471879" y="2413337"/>
            <a:ext cx="3805722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Quienes </a:t>
            </a:r>
            <a:r>
              <a:rPr lang="es-ES" b="1" dirty="0">
                <a:solidFill>
                  <a:schemeClr val="tx1"/>
                </a:solidFill>
              </a:rPr>
              <a:t>SI</a:t>
            </a:r>
            <a:r>
              <a:rPr lang="es-ES" dirty="0">
                <a:solidFill>
                  <a:schemeClr val="tx1"/>
                </a:solidFill>
              </a:rPr>
              <a:t> han observado acciones antisindicalistas por parte de la empresa, afirman que se ven reflejadas en: </a:t>
            </a:r>
            <a:r>
              <a:rPr lang="es-ES" b="1" dirty="0">
                <a:solidFill>
                  <a:schemeClr val="tx1"/>
                </a:solidFill>
              </a:rPr>
              <a:t>despidos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b="1" dirty="0">
                <a:solidFill>
                  <a:schemeClr val="tx1"/>
                </a:solidFill>
              </a:rPr>
              <a:t>persecución a miembros directivos del sindicato y afiliados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b="1" dirty="0">
                <a:solidFill>
                  <a:schemeClr val="tx1"/>
                </a:solidFill>
              </a:rPr>
              <a:t>intimidación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b="1" dirty="0">
                <a:solidFill>
                  <a:schemeClr val="tx1"/>
                </a:solidFill>
              </a:rPr>
              <a:t>exigencias de desafiliación al sindicato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06599C-3035-48ED-AB41-A877FDC14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9" r="21971"/>
          <a:stretch/>
        </p:blipFill>
        <p:spPr>
          <a:xfrm>
            <a:off x="185530" y="1536468"/>
            <a:ext cx="6933734" cy="39764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4393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05ED24-E9B0-4EEE-B9D0-961F2DE8FE6F}"/>
              </a:ext>
            </a:extLst>
          </p:cNvPr>
          <p:cNvSpPr txBox="1"/>
          <p:nvPr/>
        </p:nvSpPr>
        <p:spPr>
          <a:xfrm>
            <a:off x="3021495" y="5234609"/>
            <a:ext cx="614900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De los participantes: </a:t>
            </a:r>
            <a:r>
              <a:rPr lang="es-ES" b="1" dirty="0">
                <a:solidFill>
                  <a:schemeClr val="tx1"/>
                </a:solidFill>
              </a:rPr>
              <a:t>3</a:t>
            </a:r>
            <a:r>
              <a:rPr lang="es-ES" dirty="0">
                <a:solidFill>
                  <a:schemeClr val="tx1"/>
                </a:solidFill>
              </a:rPr>
              <a:t> personas trabajan menos de 48 horas semanales, </a:t>
            </a:r>
            <a:r>
              <a:rPr lang="es-ES" b="1" dirty="0">
                <a:solidFill>
                  <a:schemeClr val="tx1"/>
                </a:solidFill>
              </a:rPr>
              <a:t>37</a:t>
            </a:r>
            <a:r>
              <a:rPr lang="es-ES" dirty="0">
                <a:solidFill>
                  <a:schemeClr val="tx1"/>
                </a:solidFill>
              </a:rPr>
              <a:t> personas trabajan 48 horas semanales y </a:t>
            </a:r>
            <a:r>
              <a:rPr lang="es-ES" b="1" dirty="0">
                <a:solidFill>
                  <a:schemeClr val="tx1"/>
                </a:solidFill>
              </a:rPr>
              <a:t>2</a:t>
            </a:r>
            <a:r>
              <a:rPr lang="es-ES" dirty="0">
                <a:solidFill>
                  <a:schemeClr val="tx1"/>
                </a:solidFill>
              </a:rPr>
              <a:t> personas trabajan 60 horas semanales.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D868DB-6172-454A-9F0E-43F561CFF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97" y="700061"/>
            <a:ext cx="11406605" cy="41037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2361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F99A4A0-D4FA-4119-B264-DB09AEDCEB5A}"/>
              </a:ext>
            </a:extLst>
          </p:cNvPr>
          <p:cNvSpPr txBox="1"/>
          <p:nvPr/>
        </p:nvSpPr>
        <p:spPr>
          <a:xfrm>
            <a:off x="2902226" y="5724939"/>
            <a:ext cx="697064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De los </a:t>
            </a:r>
            <a:r>
              <a:rPr lang="es-ES" b="1" dirty="0">
                <a:solidFill>
                  <a:schemeClr val="tx1"/>
                </a:solidFill>
              </a:rPr>
              <a:t>42</a:t>
            </a:r>
            <a:r>
              <a:rPr lang="es-ES" dirty="0">
                <a:solidFill>
                  <a:schemeClr val="tx1"/>
                </a:solidFill>
              </a:rPr>
              <a:t> participantes en Bolivia: </a:t>
            </a:r>
            <a:r>
              <a:rPr lang="es-ES" b="1" dirty="0">
                <a:solidFill>
                  <a:schemeClr val="tx1"/>
                </a:solidFill>
              </a:rPr>
              <a:t>1</a:t>
            </a:r>
            <a:r>
              <a:rPr lang="es-ES" dirty="0">
                <a:solidFill>
                  <a:schemeClr val="tx1"/>
                </a:solidFill>
              </a:rPr>
              <a:t> persona gana </a:t>
            </a:r>
            <a:r>
              <a:rPr lang="es-ES" b="1" dirty="0">
                <a:solidFill>
                  <a:schemeClr val="tx1"/>
                </a:solidFill>
              </a:rPr>
              <a:t>1 salario mínimo</a:t>
            </a:r>
            <a:r>
              <a:rPr lang="es-ES" dirty="0">
                <a:solidFill>
                  <a:schemeClr val="tx1"/>
                </a:solidFill>
              </a:rPr>
              <a:t>; </a:t>
            </a:r>
            <a:r>
              <a:rPr lang="es-ES" b="1" dirty="0">
                <a:solidFill>
                  <a:schemeClr val="tx1"/>
                </a:solidFill>
              </a:rPr>
              <a:t>27</a:t>
            </a:r>
            <a:r>
              <a:rPr lang="es-ES" dirty="0">
                <a:solidFill>
                  <a:schemeClr val="tx1"/>
                </a:solidFill>
              </a:rPr>
              <a:t> personas ganan </a:t>
            </a:r>
            <a:r>
              <a:rPr lang="es-ES" b="1" dirty="0">
                <a:solidFill>
                  <a:schemeClr val="tx1"/>
                </a:solidFill>
              </a:rPr>
              <a:t>entre 1.5 y 2 salarios mínimos</a:t>
            </a:r>
            <a:r>
              <a:rPr lang="es-ES" dirty="0">
                <a:solidFill>
                  <a:schemeClr val="tx1"/>
                </a:solidFill>
              </a:rPr>
              <a:t>; </a:t>
            </a:r>
            <a:r>
              <a:rPr lang="es-ES" b="1" dirty="0">
                <a:solidFill>
                  <a:schemeClr val="tx1"/>
                </a:solidFill>
              </a:rPr>
              <a:t>8</a:t>
            </a:r>
            <a:r>
              <a:rPr lang="es-ES" dirty="0">
                <a:solidFill>
                  <a:schemeClr val="tx1"/>
                </a:solidFill>
              </a:rPr>
              <a:t> personas ganan </a:t>
            </a:r>
            <a:r>
              <a:rPr lang="es-ES" b="1" dirty="0">
                <a:solidFill>
                  <a:schemeClr val="tx1"/>
                </a:solidFill>
              </a:rPr>
              <a:t>entre 1.5 y 2 salarios mínimos</a:t>
            </a:r>
            <a:r>
              <a:rPr lang="es-ES" dirty="0">
                <a:solidFill>
                  <a:schemeClr val="tx1"/>
                </a:solidFill>
              </a:rPr>
              <a:t> y </a:t>
            </a:r>
            <a:r>
              <a:rPr lang="es-ES" b="1" dirty="0">
                <a:solidFill>
                  <a:schemeClr val="tx1"/>
                </a:solidFill>
              </a:rPr>
              <a:t>6</a:t>
            </a:r>
            <a:r>
              <a:rPr lang="es-ES" dirty="0">
                <a:solidFill>
                  <a:schemeClr val="tx1"/>
                </a:solidFill>
              </a:rPr>
              <a:t> personas </a:t>
            </a:r>
            <a:r>
              <a:rPr lang="es-ES" b="1" dirty="0">
                <a:solidFill>
                  <a:schemeClr val="tx1"/>
                </a:solidFill>
              </a:rPr>
              <a:t>ganan más de 2 salarios mínimos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CB99B1-309F-42EA-ABFB-532F74F06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01" y="503584"/>
            <a:ext cx="10167667" cy="507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82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EBBBE-472A-4981-BD2D-10FB170D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287" y="307785"/>
            <a:ext cx="2912165" cy="7126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COLOMBIA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8B9839-6BA6-485F-BBAC-2E2FF85E1C32}"/>
              </a:ext>
            </a:extLst>
          </p:cNvPr>
          <p:cNvSpPr txBox="1"/>
          <p:nvPr/>
        </p:nvSpPr>
        <p:spPr>
          <a:xfrm>
            <a:off x="8189843" y="2922897"/>
            <a:ext cx="366738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De los 23 participantes en Colombia: 1 mujer y 22 hombres.</a:t>
            </a:r>
          </a:p>
          <a:p>
            <a:r>
              <a:rPr lang="es-ES" dirty="0">
                <a:solidFill>
                  <a:schemeClr val="tx1"/>
                </a:solidFill>
              </a:rPr>
              <a:t>Los 23 participantes tienen contrato laboral escrito.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1966F9-3AB1-459B-A518-A6A950736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7" y="1450469"/>
            <a:ext cx="7520291" cy="39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70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0B31A7-838D-4C80-B700-EC45A194D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1" y="968489"/>
            <a:ext cx="6354236" cy="35172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A94AAB-FFA1-4C98-B0CA-FEC2533FD4A1}"/>
              </a:ext>
            </a:extLst>
          </p:cNvPr>
          <p:cNvSpPr txBox="1"/>
          <p:nvPr/>
        </p:nvSpPr>
        <p:spPr>
          <a:xfrm>
            <a:off x="99614" y="4686156"/>
            <a:ext cx="634779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Quienes manifiestan que su situación laboral sigue igual o ha empeorado, exponen que los principales motivos son: No incremento del salario en el 2020 y la canasta básica cada vez está más cara.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70F42D-BF1D-4D63-B812-28F449549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724" y="1274754"/>
            <a:ext cx="5188005" cy="29047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94CF4C4-516F-422B-BC9E-B388F52917FC}"/>
              </a:ext>
            </a:extLst>
          </p:cNvPr>
          <p:cNvSpPr txBox="1"/>
          <p:nvPr/>
        </p:nvSpPr>
        <p:spPr>
          <a:xfrm>
            <a:off x="7311996" y="4362990"/>
            <a:ext cx="433346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Los 23 participantes trabajan 48 horas semanales.</a:t>
            </a:r>
          </a:p>
        </p:txBody>
      </p:sp>
    </p:spTree>
    <p:extLst>
      <p:ext uri="{BB962C8B-B14F-4D97-AF65-F5344CB8AC3E}">
        <p14:creationId xmlns:p14="http://schemas.microsoft.com/office/powerpoint/2010/main" val="3865410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F1A45E-D51E-453E-8949-6D9AE831C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15" y="379509"/>
            <a:ext cx="7423380" cy="42511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EC0C9A3-3B95-4D3E-9191-CAFF5D5BCE9E}"/>
              </a:ext>
            </a:extLst>
          </p:cNvPr>
          <p:cNvSpPr txBox="1"/>
          <p:nvPr/>
        </p:nvSpPr>
        <p:spPr>
          <a:xfrm>
            <a:off x="1749286" y="4998684"/>
            <a:ext cx="830911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Los </a:t>
            </a:r>
            <a:r>
              <a:rPr lang="es-ES" b="1" dirty="0">
                <a:solidFill>
                  <a:schemeClr val="tx1"/>
                </a:solidFill>
              </a:rPr>
              <a:t>23</a:t>
            </a:r>
            <a:r>
              <a:rPr lang="es-ES" dirty="0">
                <a:solidFill>
                  <a:schemeClr val="tx1"/>
                </a:solidFill>
              </a:rPr>
              <a:t> participantes en Colombia manifiestan que </a:t>
            </a:r>
            <a:r>
              <a:rPr lang="es-ES" b="1" dirty="0">
                <a:solidFill>
                  <a:schemeClr val="tx1"/>
                </a:solidFill>
              </a:rPr>
              <a:t>las categorías las cubren parcialmente</a:t>
            </a:r>
            <a:r>
              <a:rPr lang="es-ES" dirty="0">
                <a:solidFill>
                  <a:schemeClr val="tx1"/>
                </a:solidFill>
              </a:rPr>
              <a:t>. </a:t>
            </a:r>
          </a:p>
          <a:p>
            <a:r>
              <a:rPr lang="es-ES" dirty="0">
                <a:solidFill>
                  <a:schemeClr val="tx1"/>
                </a:solidFill>
              </a:rPr>
              <a:t>La categoría que </a:t>
            </a:r>
            <a:r>
              <a:rPr lang="es-ES" i="1" dirty="0">
                <a:solidFill>
                  <a:schemeClr val="tx1"/>
                </a:solidFill>
              </a:rPr>
              <a:t>recreación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b="1" dirty="0">
                <a:solidFill>
                  <a:schemeClr val="tx1"/>
                </a:solidFill>
              </a:rPr>
              <a:t>ninguno</a:t>
            </a:r>
            <a:r>
              <a:rPr lang="es-ES" dirty="0">
                <a:solidFill>
                  <a:schemeClr val="tx1"/>
                </a:solidFill>
              </a:rPr>
              <a:t> de los participantes la cubre.</a:t>
            </a:r>
          </a:p>
        </p:txBody>
      </p:sp>
    </p:spTree>
    <p:extLst>
      <p:ext uri="{BB962C8B-B14F-4D97-AF65-F5344CB8AC3E}">
        <p14:creationId xmlns:p14="http://schemas.microsoft.com/office/powerpoint/2010/main" val="1376100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EBBBE-472A-4981-BD2D-10FB170D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543" y="703650"/>
            <a:ext cx="2898913" cy="6448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COSTA RICA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1ED569-F16A-4584-A8FC-916D5FDE9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63" y="2238004"/>
            <a:ext cx="5502239" cy="42583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145CF9A-1E1B-4FE2-91DB-A21326321E85}"/>
              </a:ext>
            </a:extLst>
          </p:cNvPr>
          <p:cNvSpPr txBox="1"/>
          <p:nvPr/>
        </p:nvSpPr>
        <p:spPr>
          <a:xfrm>
            <a:off x="6771861" y="3628531"/>
            <a:ext cx="4929809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Los </a:t>
            </a:r>
            <a:r>
              <a:rPr lang="es-ES" b="1" dirty="0">
                <a:solidFill>
                  <a:schemeClr val="tx1"/>
                </a:solidFill>
              </a:rPr>
              <a:t>12 </a:t>
            </a:r>
            <a:r>
              <a:rPr lang="es-ES" dirty="0">
                <a:solidFill>
                  <a:schemeClr val="tx1"/>
                </a:solidFill>
              </a:rPr>
              <a:t>participantes en Costa Rica manifiestan que su situación económica sigue igual o ha empeorado debido a que en el año 2020 no ha habido incremento del salario y que la canasta básica está cada vez más cara.</a:t>
            </a:r>
          </a:p>
        </p:txBody>
      </p:sp>
    </p:spTree>
    <p:extLst>
      <p:ext uri="{BB962C8B-B14F-4D97-AF65-F5344CB8AC3E}">
        <p14:creationId xmlns:p14="http://schemas.microsoft.com/office/powerpoint/2010/main" val="1727530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F3CFBF8-832F-44FD-94C2-AB15BB724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25" y="783607"/>
            <a:ext cx="5688348" cy="34190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A2583E2-7690-43B4-8437-3B49D1FF796B}"/>
              </a:ext>
            </a:extLst>
          </p:cNvPr>
          <p:cNvSpPr txBox="1"/>
          <p:nvPr/>
        </p:nvSpPr>
        <p:spPr>
          <a:xfrm>
            <a:off x="3610424" y="4484104"/>
            <a:ext cx="51906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Los 12 participantes trabajan 48 horas a la semana.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340DE7-06E0-459D-8ECE-17AF1ABF8390}"/>
              </a:ext>
            </a:extLst>
          </p:cNvPr>
          <p:cNvSpPr txBox="1"/>
          <p:nvPr/>
        </p:nvSpPr>
        <p:spPr>
          <a:xfrm>
            <a:off x="3580258" y="5134872"/>
            <a:ext cx="505590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Los 12 participantes tienen contrato laboral escrito.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1E9193-7C90-4D64-8290-A5B1D00B865A}"/>
              </a:ext>
            </a:extLst>
          </p:cNvPr>
          <p:cNvSpPr txBox="1"/>
          <p:nvPr/>
        </p:nvSpPr>
        <p:spPr>
          <a:xfrm>
            <a:off x="354842" y="5636577"/>
            <a:ext cx="1147776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Los 12 participantes expresan que el salario no les alcanza para cubrir el 100% de las categorías, se cubren parcialmente.</a:t>
            </a:r>
          </a:p>
        </p:txBody>
      </p:sp>
    </p:spTree>
    <p:extLst>
      <p:ext uri="{BB962C8B-B14F-4D97-AF65-F5344CB8AC3E}">
        <p14:creationId xmlns:p14="http://schemas.microsoft.com/office/powerpoint/2010/main" val="1147227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EBBBE-472A-4981-BD2D-10FB170D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261" y="179596"/>
            <a:ext cx="3018183" cy="6155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EL SALVADOR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5765C6-6A89-418D-9045-9275D487C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973" y="978500"/>
            <a:ext cx="6195073" cy="3491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EEE79DA-7BAD-43F9-919A-14AB2DD49CF3}"/>
              </a:ext>
            </a:extLst>
          </p:cNvPr>
          <p:cNvSpPr txBox="1"/>
          <p:nvPr/>
        </p:nvSpPr>
        <p:spPr>
          <a:xfrm>
            <a:off x="1881810" y="5417835"/>
            <a:ext cx="842838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En cuanto a las facilidades sindicales que otorga la empresa: 1 persona manifiesta que para otorgar licencias sindicales preguntan para que son las licencias y ponen mucho problema y otra (1) persona manifiesta que hay mucha burocracia.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17092D-E30F-4797-9CB6-3F8062B10072}"/>
              </a:ext>
            </a:extLst>
          </p:cNvPr>
          <p:cNvSpPr txBox="1"/>
          <p:nvPr/>
        </p:nvSpPr>
        <p:spPr>
          <a:xfrm>
            <a:off x="3079474" y="4772624"/>
            <a:ext cx="603305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Los 13 participantes en El Salvador están afiliados al sindicato.</a:t>
            </a:r>
          </a:p>
        </p:txBody>
      </p:sp>
    </p:spTree>
    <p:extLst>
      <p:ext uri="{BB962C8B-B14F-4D97-AF65-F5344CB8AC3E}">
        <p14:creationId xmlns:p14="http://schemas.microsoft.com/office/powerpoint/2010/main" val="118438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A31A54B-2987-46F7-9AB5-45683E04ABA5}"/>
              </a:ext>
            </a:extLst>
          </p:cNvPr>
          <p:cNvSpPr txBox="1"/>
          <p:nvPr/>
        </p:nvSpPr>
        <p:spPr>
          <a:xfrm>
            <a:off x="4094523" y="1139687"/>
            <a:ext cx="365800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Del 100% de personas participantes: el 16% personas están en temporada de Zafra y 82% de las personas están en temporada de No Zafra.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F3F2CD-B042-4E20-B665-AEC9CA738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4" y="3002790"/>
            <a:ext cx="6055911" cy="36399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B01A0F0-64E0-4003-8B8C-0336DAF03C83}"/>
              </a:ext>
            </a:extLst>
          </p:cNvPr>
          <p:cNvSpPr txBox="1"/>
          <p:nvPr/>
        </p:nvSpPr>
        <p:spPr>
          <a:xfrm>
            <a:off x="7069636" y="4511358"/>
            <a:ext cx="365800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De las 46 personas que afirman estar en temporada de zafra: el 91,3% son cortadores de caña y el 8,7% ocupan otros cargos.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1CC5F2-EA7C-48B1-BEA5-9F0A28D1A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01" r="20423"/>
          <a:stretch/>
        </p:blipFill>
        <p:spPr>
          <a:xfrm>
            <a:off x="7944148" y="251910"/>
            <a:ext cx="2970280" cy="3829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5169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639CF01-F173-467C-A47F-451C80F54436}"/>
              </a:ext>
            </a:extLst>
          </p:cNvPr>
          <p:cNvSpPr txBox="1"/>
          <p:nvPr/>
        </p:nvSpPr>
        <p:spPr>
          <a:xfrm>
            <a:off x="5994752" y="960390"/>
            <a:ext cx="4929809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Los </a:t>
            </a:r>
            <a:r>
              <a:rPr lang="es-ES" b="1" dirty="0">
                <a:solidFill>
                  <a:schemeClr val="tx1"/>
                </a:solidFill>
              </a:rPr>
              <a:t>13 </a:t>
            </a:r>
            <a:r>
              <a:rPr lang="es-ES" dirty="0">
                <a:solidFill>
                  <a:schemeClr val="tx1"/>
                </a:solidFill>
              </a:rPr>
              <a:t>participantes en El Salvador manifiestan que su situación económica sigue igual o ha empeorado debido a que en el año 2020 no ha habido incremento del salario, que la canasta básica está cada vez más cara y que todo ha sido más difícil por la pandemia.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5B6778-C33B-4AA7-B263-38AF7AA4A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6" y="269297"/>
            <a:ext cx="5561438" cy="3136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6C8C3A-64F9-4EC9-B275-E630D929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01" y="2931410"/>
            <a:ext cx="6285773" cy="3777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60D1849-86B6-4B3C-B012-030D52616F35}"/>
              </a:ext>
            </a:extLst>
          </p:cNvPr>
          <p:cNvSpPr txBox="1"/>
          <p:nvPr/>
        </p:nvSpPr>
        <p:spPr>
          <a:xfrm>
            <a:off x="581239" y="4266808"/>
            <a:ext cx="4929809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De los </a:t>
            </a:r>
            <a:r>
              <a:rPr lang="es-ES" b="1" dirty="0">
                <a:solidFill>
                  <a:schemeClr val="tx1"/>
                </a:solidFill>
              </a:rPr>
              <a:t>13 </a:t>
            </a:r>
            <a:r>
              <a:rPr lang="es-ES" dirty="0">
                <a:solidFill>
                  <a:schemeClr val="tx1"/>
                </a:solidFill>
              </a:rPr>
              <a:t>participantes: </a:t>
            </a:r>
            <a:r>
              <a:rPr lang="es-ES" b="1" dirty="0">
                <a:solidFill>
                  <a:schemeClr val="tx1"/>
                </a:solidFill>
              </a:rPr>
              <a:t>1</a:t>
            </a:r>
            <a:r>
              <a:rPr lang="es-ES" dirty="0">
                <a:solidFill>
                  <a:schemeClr val="tx1"/>
                </a:solidFill>
              </a:rPr>
              <a:t> persona gana 1 salario mínimo; </a:t>
            </a:r>
            <a:r>
              <a:rPr lang="es-ES" b="1" dirty="0">
                <a:solidFill>
                  <a:schemeClr val="tx1"/>
                </a:solidFill>
              </a:rPr>
              <a:t>5</a:t>
            </a:r>
            <a:r>
              <a:rPr lang="es-ES" dirty="0">
                <a:solidFill>
                  <a:schemeClr val="tx1"/>
                </a:solidFill>
              </a:rPr>
              <a:t> personas ganan entre 1 y 1.5 salarios mínimos; </a:t>
            </a:r>
            <a:r>
              <a:rPr lang="es-ES" b="1" dirty="0">
                <a:solidFill>
                  <a:schemeClr val="tx1"/>
                </a:solidFill>
              </a:rPr>
              <a:t>1</a:t>
            </a:r>
            <a:r>
              <a:rPr lang="es-ES" dirty="0">
                <a:solidFill>
                  <a:schemeClr val="tx1"/>
                </a:solidFill>
              </a:rPr>
              <a:t> persona gana entre 1.5 y 2 salarios mínimos; y </a:t>
            </a:r>
            <a:r>
              <a:rPr lang="es-ES" b="1" dirty="0">
                <a:solidFill>
                  <a:schemeClr val="tx1"/>
                </a:solidFill>
              </a:rPr>
              <a:t>6</a:t>
            </a:r>
            <a:r>
              <a:rPr lang="es-ES" dirty="0">
                <a:solidFill>
                  <a:schemeClr val="tx1"/>
                </a:solidFill>
              </a:rPr>
              <a:t> personas ganan más de 2 salarios mínimos.</a:t>
            </a:r>
          </a:p>
        </p:txBody>
      </p:sp>
    </p:spTree>
    <p:extLst>
      <p:ext uri="{BB962C8B-B14F-4D97-AF65-F5344CB8AC3E}">
        <p14:creationId xmlns:p14="http://schemas.microsoft.com/office/powerpoint/2010/main" val="654253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EBBBE-472A-4981-BD2D-10FB170D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57" y="164823"/>
            <a:ext cx="3097696" cy="7722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GUATEMALA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6A8076-1625-4539-9AD7-A4B64663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323" y="1103002"/>
            <a:ext cx="5138052" cy="9143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560428-7F04-4053-87A4-26CEFCF5E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8" y="2382082"/>
            <a:ext cx="6261135" cy="321287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5C86E4C-30BE-452E-A3DA-E2C50C588670}"/>
              </a:ext>
            </a:extLst>
          </p:cNvPr>
          <p:cNvSpPr txBox="1"/>
          <p:nvPr/>
        </p:nvSpPr>
        <p:spPr>
          <a:xfrm>
            <a:off x="6830233" y="3249853"/>
            <a:ext cx="4929809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Los </a:t>
            </a:r>
            <a:r>
              <a:rPr lang="es-ES" b="1" dirty="0">
                <a:solidFill>
                  <a:schemeClr val="tx1"/>
                </a:solidFill>
              </a:rPr>
              <a:t>8 </a:t>
            </a:r>
            <a:r>
              <a:rPr lang="es-ES" dirty="0">
                <a:solidFill>
                  <a:schemeClr val="tx1"/>
                </a:solidFill>
              </a:rPr>
              <a:t>participantes en Guatemala manifiestan que su situación económica sigue igual o ha empeorado debido a que en el año 2020 no ha habido incremento salarial y la canasta básica está cada vez más cara.</a:t>
            </a:r>
          </a:p>
        </p:txBody>
      </p:sp>
    </p:spTree>
    <p:extLst>
      <p:ext uri="{BB962C8B-B14F-4D97-AF65-F5344CB8AC3E}">
        <p14:creationId xmlns:p14="http://schemas.microsoft.com/office/powerpoint/2010/main" val="917058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9838344-7FB1-4341-8318-414FDA04B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75" y="3298880"/>
            <a:ext cx="7917290" cy="35278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B41E29B-68BA-4C0F-B718-FD60E0BDC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27" y="293133"/>
            <a:ext cx="4562705" cy="2742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D62CB1-573B-4C95-A3D2-CFD655FD1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803" y="31279"/>
            <a:ext cx="5329387" cy="32033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6762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EBBBE-472A-4981-BD2D-10FB170D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291" y="300857"/>
            <a:ext cx="2925417" cy="53500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NICARAGUA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2DEC12-BDD0-4D6E-A77E-50C3B1579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196" y="1396499"/>
            <a:ext cx="5810760" cy="327489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D57D9CD-9AC7-427D-995A-3D1A8CCCAF13}"/>
              </a:ext>
            </a:extLst>
          </p:cNvPr>
          <p:cNvSpPr txBox="1"/>
          <p:nvPr/>
        </p:nvSpPr>
        <p:spPr>
          <a:xfrm>
            <a:off x="1007166" y="5053125"/>
            <a:ext cx="1058501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De los 189, 46 participantes </a:t>
            </a:r>
            <a:r>
              <a:rPr lang="es-ES" b="1" dirty="0">
                <a:solidFill>
                  <a:schemeClr val="tx1"/>
                </a:solidFill>
              </a:rPr>
              <a:t>NO </a:t>
            </a:r>
            <a:r>
              <a:rPr lang="es-ES" dirty="0">
                <a:solidFill>
                  <a:schemeClr val="tx1"/>
                </a:solidFill>
              </a:rPr>
              <a:t>tienen contrato laboral escrito.</a:t>
            </a:r>
          </a:p>
        </p:txBody>
      </p:sp>
    </p:spTree>
    <p:extLst>
      <p:ext uri="{BB962C8B-B14F-4D97-AF65-F5344CB8AC3E}">
        <p14:creationId xmlns:p14="http://schemas.microsoft.com/office/powerpoint/2010/main" val="2170958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EBBBE-472A-4981-BD2D-10FB170D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873" y="229722"/>
            <a:ext cx="3442253" cy="59364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Diálogo social.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32A9780-B593-49F6-A346-A3B9684CF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9" y="909232"/>
            <a:ext cx="5968501" cy="32006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680757-9C53-4F2E-A1F7-95A25A537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39" r="14746"/>
          <a:stretch/>
        </p:blipFill>
        <p:spPr>
          <a:xfrm>
            <a:off x="6557315" y="3737244"/>
            <a:ext cx="4548007" cy="27556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AA41DDB-3DCE-4F2D-BD59-E89E51A575F0}"/>
              </a:ext>
            </a:extLst>
          </p:cNvPr>
          <p:cNvSpPr/>
          <p:nvPr/>
        </p:nvSpPr>
        <p:spPr>
          <a:xfrm rot="1613670">
            <a:off x="6006013" y="2732293"/>
            <a:ext cx="3237184" cy="3002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9E471F-B822-4653-B348-10AAE064F9C4}"/>
              </a:ext>
            </a:extLst>
          </p:cNvPr>
          <p:cNvSpPr txBox="1"/>
          <p:nvPr/>
        </p:nvSpPr>
        <p:spPr>
          <a:xfrm rot="1494719">
            <a:off x="7328451" y="2358886"/>
            <a:ext cx="59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CE0037-8BEF-4D72-9AE8-FE2C0589E06D}"/>
              </a:ext>
            </a:extLst>
          </p:cNvPr>
          <p:cNvSpPr txBox="1"/>
          <p:nvPr/>
        </p:nvSpPr>
        <p:spPr>
          <a:xfrm>
            <a:off x="424070" y="4600333"/>
            <a:ext cx="579511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Las 17 personas que responden que </a:t>
            </a:r>
            <a:r>
              <a:rPr lang="es-ES" b="1" dirty="0">
                <a:solidFill>
                  <a:schemeClr val="tx1"/>
                </a:solidFill>
              </a:rPr>
              <a:t>NO</a:t>
            </a:r>
            <a:r>
              <a:rPr lang="es-ES" dirty="0">
                <a:solidFill>
                  <a:schemeClr val="tx1"/>
                </a:solidFill>
              </a:rPr>
              <a:t> se cumple lo pactado, argumenta que es porque: </a:t>
            </a:r>
            <a:r>
              <a:rPr lang="es-ES" b="1" dirty="0">
                <a:solidFill>
                  <a:schemeClr val="tx1"/>
                </a:solidFill>
              </a:rPr>
              <a:t>violan algunos artículos del pacto colectivo; no se cumplen por pertenecer al sindicato; porque la empresa está en la quiebra y nunca tiene tiempo para negociar; y la empresa no escucha al trabajador.</a:t>
            </a:r>
          </a:p>
        </p:txBody>
      </p:sp>
    </p:spTree>
    <p:extLst>
      <p:ext uri="{BB962C8B-B14F-4D97-AF65-F5344CB8AC3E}">
        <p14:creationId xmlns:p14="http://schemas.microsoft.com/office/powerpoint/2010/main" val="3657859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1AE7BF6-3000-4300-80D1-86D68446D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715" y="991674"/>
            <a:ext cx="8066620" cy="38420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A1060C2-A13C-4559-85C5-EFC2B85D1F86}"/>
              </a:ext>
            </a:extLst>
          </p:cNvPr>
          <p:cNvSpPr txBox="1"/>
          <p:nvPr/>
        </p:nvSpPr>
        <p:spPr>
          <a:xfrm>
            <a:off x="1325218" y="4949566"/>
            <a:ext cx="10046803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La percepción de los trabajadores acerca de ¿Cuál es el principal obstáculo o motivo para no realizar consultas empresa/trabajador?, son: </a:t>
            </a:r>
            <a:r>
              <a:rPr lang="es-ES" b="1" dirty="0">
                <a:solidFill>
                  <a:schemeClr val="tx1"/>
                </a:solidFill>
              </a:rPr>
              <a:t>No se les informa por estar sindicalizados; a la empresa no le conviene informar; la empresa toma decisiones a favor de ellos y no de los trabajadores; la información no llega hasta los trabajadores de rangos más bajos sino solo hasta los jefes; otros afirman que desconocen las razones para que no se consulte a los trabajadores. </a:t>
            </a:r>
          </a:p>
        </p:txBody>
      </p:sp>
    </p:spTree>
    <p:extLst>
      <p:ext uri="{BB962C8B-B14F-4D97-AF65-F5344CB8AC3E}">
        <p14:creationId xmlns:p14="http://schemas.microsoft.com/office/powerpoint/2010/main" val="1916506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FA027B0-4171-4A92-943E-80FA3B606DE8}"/>
              </a:ext>
            </a:extLst>
          </p:cNvPr>
          <p:cNvSpPr txBox="1"/>
          <p:nvPr/>
        </p:nvSpPr>
        <p:spPr>
          <a:xfrm>
            <a:off x="4505739" y="412010"/>
            <a:ext cx="3591339" cy="4850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/>
              <a:t>LIBERTAD SINDICAL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AD35613-BD32-4B5B-A2AD-D145187410B2}"/>
              </a:ext>
            </a:extLst>
          </p:cNvPr>
          <p:cNvSpPr txBox="1"/>
          <p:nvPr/>
        </p:nvSpPr>
        <p:spPr>
          <a:xfrm>
            <a:off x="901148" y="5151736"/>
            <a:ext cx="487680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Quienes responden </a:t>
            </a:r>
            <a:r>
              <a:rPr lang="es-ES" b="1" dirty="0">
                <a:solidFill>
                  <a:schemeClr val="tx1"/>
                </a:solidFill>
              </a:rPr>
              <a:t>SI</a:t>
            </a:r>
            <a:r>
              <a:rPr lang="es-ES" dirty="0">
                <a:solidFill>
                  <a:schemeClr val="tx1"/>
                </a:solidFill>
              </a:rPr>
              <a:t>, manifiestan que lo consideran importante para mejorar el diálogo social y para luchar por los derechos de los trabajadores.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AAD6698-4478-44B7-819D-CCBA867CE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0" r="25431"/>
          <a:stretch/>
        </p:blipFill>
        <p:spPr>
          <a:xfrm>
            <a:off x="901148" y="1157167"/>
            <a:ext cx="3379304" cy="3461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1253A3A-3A3E-4F9A-BD5A-E01220C25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4" r="11016"/>
          <a:stretch/>
        </p:blipFill>
        <p:spPr>
          <a:xfrm>
            <a:off x="6122501" y="3167639"/>
            <a:ext cx="4876801" cy="32783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316B917-4013-4CFA-90A0-95F98E683994}"/>
              </a:ext>
            </a:extLst>
          </p:cNvPr>
          <p:cNvSpPr/>
          <p:nvPr/>
        </p:nvSpPr>
        <p:spPr>
          <a:xfrm rot="822689">
            <a:off x="4381904" y="2431785"/>
            <a:ext cx="3428190" cy="334321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821F5C7-2545-45F6-89E4-7DBAC7E562B6}"/>
              </a:ext>
            </a:extLst>
          </p:cNvPr>
          <p:cNvSpPr txBox="1"/>
          <p:nvPr/>
        </p:nvSpPr>
        <p:spPr>
          <a:xfrm rot="949582">
            <a:off x="5645426" y="2083259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2713210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EBBBE-472A-4981-BD2D-10FB170D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856" y="225287"/>
            <a:ext cx="2130287" cy="4052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SALARIO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33108C-43B2-41B2-99D4-6F9165293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6" r="16843"/>
          <a:stretch/>
        </p:blipFill>
        <p:spPr>
          <a:xfrm>
            <a:off x="486878" y="1473681"/>
            <a:ext cx="5194853" cy="38785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886018D-E59C-4E52-8475-F28D53EE0A24}"/>
              </a:ext>
            </a:extLst>
          </p:cNvPr>
          <p:cNvSpPr txBox="1"/>
          <p:nvPr/>
        </p:nvSpPr>
        <p:spPr>
          <a:xfrm>
            <a:off x="6205471" y="2690336"/>
            <a:ext cx="532737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La situación económica ha empeorado o sigue igual: por la pandemia, los salarios son muy bajos y en el año 2020 no ha habido incrementos salariales, los productos de la canasta básica están cada vez más costosos.</a:t>
            </a:r>
          </a:p>
        </p:txBody>
      </p:sp>
    </p:spTree>
    <p:extLst>
      <p:ext uri="{BB962C8B-B14F-4D97-AF65-F5344CB8AC3E}">
        <p14:creationId xmlns:p14="http://schemas.microsoft.com/office/powerpoint/2010/main" val="1788790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AAB19C0-10F3-4DF4-A7CA-AE2C34A6D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30" y="1294080"/>
            <a:ext cx="8776304" cy="3529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4694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97F18F7-5CCE-47CD-B52E-6FA281ABC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37" y="1060175"/>
            <a:ext cx="8915326" cy="38586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75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35266CF-E32D-46EC-8D64-A999454C4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5" y="1498751"/>
            <a:ext cx="7085195" cy="3860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0AD51AE-C693-44D2-BE2F-7357EF43ABCC}"/>
              </a:ext>
            </a:extLst>
          </p:cNvPr>
          <p:cNvSpPr txBox="1"/>
          <p:nvPr/>
        </p:nvSpPr>
        <p:spPr>
          <a:xfrm>
            <a:off x="8035034" y="2651972"/>
            <a:ext cx="3658001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La mayor cantidad de personas de los participantes se sitúan en el rango de 26-34 años (30,5%), seguido de 35-44 años (27%), continua 45-49 años (19%), el rango de edad 18-25 años (15%) y el rango de 60 años o más (5%)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686800" y="14987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488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1300" y="2239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!</a:t>
            </a:r>
            <a:r>
              <a:rPr lang="en-GB" dirty="0" err="1"/>
              <a:t>Muchas</a:t>
            </a:r>
            <a:r>
              <a:rPr lang="en-GB" dirty="0"/>
              <a:t> </a:t>
            </a:r>
            <a:r>
              <a:rPr lang="en-GB" dirty="0" err="1"/>
              <a:t>gracias</a:t>
            </a:r>
            <a:r>
              <a:rPr lang="en-GB" dirty="0"/>
              <a:t>!</a:t>
            </a:r>
            <a:br>
              <a:rPr lang="en-GB" dirty="0"/>
            </a:br>
            <a:br>
              <a:rPr lang="en-GB" dirty="0"/>
            </a:br>
            <a:r>
              <a:rPr lang="en-GB" sz="2200" b="1" dirty="0"/>
              <a:t>Maria Paula Quiceno </a:t>
            </a:r>
            <a:br>
              <a:rPr lang="en-GB" sz="2200" b="1" dirty="0"/>
            </a:br>
            <a:r>
              <a:rPr lang="en-GB" sz="2200" dirty="0">
                <a:hlinkClick r:id="rId2"/>
              </a:rPr>
              <a:t>dhuryi@gmail.com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5539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46131" y="6209505"/>
            <a:ext cx="698684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287 participantes pertenecen o se relacionan con 15 empresas/ingenios.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329D1F-AF6E-469B-B2B9-2103C1CB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163"/>
            <a:ext cx="12192000" cy="58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8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244CC9A-1D2A-430A-97AD-5527BA4BD15C}"/>
              </a:ext>
            </a:extLst>
          </p:cNvPr>
          <p:cNvSpPr txBox="1"/>
          <p:nvPr/>
        </p:nvSpPr>
        <p:spPr>
          <a:xfrm>
            <a:off x="2446131" y="6063733"/>
            <a:ext cx="749299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s-MX"/>
            </a:defPPr>
            <a:lvl1pPr algn="just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Los cargos son </a:t>
            </a:r>
            <a:r>
              <a:rPr lang="en-GB" dirty="0" err="1">
                <a:solidFill>
                  <a:schemeClr val="tx1"/>
                </a:solidFill>
              </a:rPr>
              <a:t>variados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pero</a:t>
            </a:r>
            <a:r>
              <a:rPr lang="en-GB" dirty="0">
                <a:solidFill>
                  <a:schemeClr val="tx1"/>
                </a:solidFill>
              </a:rPr>
              <a:t>  del total de </a:t>
            </a:r>
            <a:r>
              <a:rPr lang="en-GB" dirty="0" err="1">
                <a:solidFill>
                  <a:schemeClr val="tx1"/>
                </a:solidFill>
              </a:rPr>
              <a:t>los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participantes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el</a:t>
            </a:r>
            <a:r>
              <a:rPr lang="en-GB" dirty="0">
                <a:solidFill>
                  <a:schemeClr val="tx1"/>
                </a:solidFill>
              </a:rPr>
              <a:t> 17.7% son  </a:t>
            </a:r>
            <a:r>
              <a:rPr lang="en-GB" dirty="0" err="1">
                <a:solidFill>
                  <a:schemeClr val="tx1"/>
                </a:solidFill>
              </a:rPr>
              <a:t>cortadores</a:t>
            </a:r>
            <a:r>
              <a:rPr lang="en-GB" dirty="0">
                <a:solidFill>
                  <a:schemeClr val="tx1"/>
                </a:solidFill>
              </a:rPr>
              <a:t> de caña.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097271-DC59-4977-8770-FB3FFE1C0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2" y="502720"/>
            <a:ext cx="9776030" cy="53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2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F95427C-85F0-403E-A22E-3FB83F987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447" y="212154"/>
            <a:ext cx="6127883" cy="4257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63B3E8-652E-47C2-9AE6-23866CE040C9}"/>
              </a:ext>
            </a:extLst>
          </p:cNvPr>
          <p:cNvSpPr txBox="1"/>
          <p:nvPr/>
        </p:nvSpPr>
        <p:spPr>
          <a:xfrm>
            <a:off x="6033001" y="4679409"/>
            <a:ext cx="412277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Las otras certificaciones que conocen los participantes son: </a:t>
            </a:r>
            <a:r>
              <a:rPr lang="es-ES" b="1" dirty="0">
                <a:solidFill>
                  <a:schemeClr val="tx1"/>
                </a:solidFill>
              </a:rPr>
              <a:t>Buenas prácticas agrícolas </a:t>
            </a:r>
            <a:r>
              <a:rPr lang="es-ES" dirty="0">
                <a:solidFill>
                  <a:schemeClr val="tx1"/>
                </a:solidFill>
              </a:rPr>
              <a:t>(14), </a:t>
            </a:r>
            <a:r>
              <a:rPr lang="es-ES" b="1" dirty="0">
                <a:solidFill>
                  <a:schemeClr val="tx1"/>
                </a:solidFill>
              </a:rPr>
              <a:t>BPA y KOSHER </a:t>
            </a:r>
            <a:r>
              <a:rPr lang="es-ES" dirty="0">
                <a:solidFill>
                  <a:schemeClr val="tx1"/>
                </a:solidFill>
              </a:rPr>
              <a:t>(13), </a:t>
            </a:r>
            <a:r>
              <a:rPr lang="es-ES" b="1" dirty="0">
                <a:solidFill>
                  <a:schemeClr val="tx1"/>
                </a:solidFill>
              </a:rPr>
              <a:t>Bandera azul ecológica</a:t>
            </a:r>
            <a:r>
              <a:rPr lang="es-ES" dirty="0">
                <a:solidFill>
                  <a:schemeClr val="tx1"/>
                </a:solidFill>
              </a:rPr>
              <a:t>(4), </a:t>
            </a:r>
            <a:r>
              <a:rPr lang="es-ES" b="1" dirty="0">
                <a:solidFill>
                  <a:schemeClr val="tx1"/>
                </a:solidFill>
              </a:rPr>
              <a:t>FSSC </a:t>
            </a:r>
            <a:r>
              <a:rPr lang="es-ES" dirty="0">
                <a:solidFill>
                  <a:schemeClr val="tx1"/>
                </a:solidFill>
              </a:rPr>
              <a:t>(2)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y</a:t>
            </a:r>
            <a:r>
              <a:rPr lang="es-ES" b="1" dirty="0">
                <a:solidFill>
                  <a:schemeClr val="tx1"/>
                </a:solidFill>
              </a:rPr>
              <a:t> Triple sello </a:t>
            </a:r>
            <a:r>
              <a:rPr lang="es-ES" dirty="0">
                <a:solidFill>
                  <a:schemeClr val="tx1"/>
                </a:solidFill>
              </a:rPr>
              <a:t>(1)</a:t>
            </a:r>
            <a:r>
              <a:rPr lang="es-ES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62B739-0C42-407B-95D8-15D14707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72" r="17258"/>
          <a:stretch/>
        </p:blipFill>
        <p:spPr>
          <a:xfrm>
            <a:off x="132522" y="333889"/>
            <a:ext cx="4452730" cy="4014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7C2B11D-59F4-456D-B505-D6D0F9CBE0BC}"/>
              </a:ext>
            </a:extLst>
          </p:cNvPr>
          <p:cNvSpPr txBox="1"/>
          <p:nvPr/>
        </p:nvSpPr>
        <p:spPr>
          <a:xfrm>
            <a:off x="297500" y="4679409"/>
            <a:ext cx="4122774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El </a:t>
            </a:r>
            <a:r>
              <a:rPr lang="es-ES" b="1" dirty="0">
                <a:solidFill>
                  <a:schemeClr val="tx1"/>
                </a:solidFill>
              </a:rPr>
              <a:t>76,3%</a:t>
            </a:r>
            <a:r>
              <a:rPr lang="es-ES" dirty="0">
                <a:solidFill>
                  <a:schemeClr val="tx1"/>
                </a:solidFill>
              </a:rPr>
              <a:t> de los participantes manifiesta que conoce que la empresa tiene alguna certificación, el </a:t>
            </a:r>
            <a:r>
              <a:rPr lang="es-ES" b="1" dirty="0">
                <a:solidFill>
                  <a:schemeClr val="tx1"/>
                </a:solidFill>
              </a:rPr>
              <a:t>21,9%</a:t>
            </a:r>
            <a:r>
              <a:rPr lang="es-ES" dirty="0">
                <a:solidFill>
                  <a:schemeClr val="tx1"/>
                </a:solidFill>
              </a:rPr>
              <a:t> afirma que la empresa NO tiene certificación y, el </a:t>
            </a:r>
            <a:r>
              <a:rPr lang="es-ES" b="1" dirty="0">
                <a:solidFill>
                  <a:schemeClr val="tx1"/>
                </a:solidFill>
              </a:rPr>
              <a:t>1,74%</a:t>
            </a:r>
            <a:r>
              <a:rPr lang="es-ES" dirty="0">
                <a:solidFill>
                  <a:schemeClr val="tx1"/>
                </a:solidFill>
              </a:rPr>
              <a:t> restante no sabe si la empresa tiene alguna certificación.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3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3404600-2570-493C-AE2C-3B706329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352" y="234261"/>
            <a:ext cx="3707296" cy="6138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latin typeface="+mn-lt"/>
              </a:rPr>
              <a:t>DIALOGO SOCIAL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F48323-2915-42DA-BAE8-B9280D965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76" r="15519"/>
          <a:stretch/>
        </p:blipFill>
        <p:spPr>
          <a:xfrm>
            <a:off x="371061" y="1081027"/>
            <a:ext cx="5102087" cy="3342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8C3F0B-D9C5-4B49-A0B4-3639430D3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38" t="4060" r="9737"/>
          <a:stretch/>
        </p:blipFill>
        <p:spPr>
          <a:xfrm>
            <a:off x="5579165" y="3267314"/>
            <a:ext cx="6241774" cy="3356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9C8A8F6-F18E-4AFA-A903-54CF89D44790}"/>
              </a:ext>
            </a:extLst>
          </p:cNvPr>
          <p:cNvSpPr txBox="1"/>
          <p:nvPr/>
        </p:nvSpPr>
        <p:spPr>
          <a:xfrm>
            <a:off x="5579165" y="1552101"/>
            <a:ext cx="624177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El 80,9% de las personas participantes afirmar que en la empresa </a:t>
            </a:r>
            <a:r>
              <a:rPr lang="es-ES" b="1" dirty="0">
                <a:solidFill>
                  <a:schemeClr val="tx1"/>
                </a:solidFill>
              </a:rPr>
              <a:t>SI</a:t>
            </a:r>
            <a:r>
              <a:rPr lang="es-ES" dirty="0">
                <a:solidFill>
                  <a:schemeClr val="tx1"/>
                </a:solidFill>
              </a:rPr>
              <a:t> existen mecanismos para la resolución de quejas o conflictos, mientras que el 19,1% afirma que </a:t>
            </a:r>
            <a:r>
              <a:rPr lang="es-ES" b="1" dirty="0">
                <a:solidFill>
                  <a:schemeClr val="tx1"/>
                </a:solidFill>
              </a:rPr>
              <a:t>NO</a:t>
            </a:r>
            <a:r>
              <a:rPr lang="es-ES" dirty="0">
                <a:solidFill>
                  <a:schemeClr val="tx1"/>
                </a:solidFill>
              </a:rPr>
              <a:t> existen mecanismos para la resolución de quejas o conflictos.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C7BCF5-1A85-4E18-9A70-74F3CE90CD7F}"/>
              </a:ext>
            </a:extLst>
          </p:cNvPr>
          <p:cNvSpPr txBox="1"/>
          <p:nvPr/>
        </p:nvSpPr>
        <p:spPr>
          <a:xfrm>
            <a:off x="271669" y="5123562"/>
            <a:ext cx="520147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De quienes saben que existen tales mecanismos: el </a:t>
            </a:r>
            <a:r>
              <a:rPr lang="es-ES" b="1" dirty="0">
                <a:solidFill>
                  <a:schemeClr val="tx1"/>
                </a:solidFill>
              </a:rPr>
              <a:t>91,8%</a:t>
            </a:r>
            <a:r>
              <a:rPr lang="es-ES" dirty="0">
                <a:solidFill>
                  <a:schemeClr val="tx1"/>
                </a:solidFill>
              </a:rPr>
              <a:t> conocen los mecanismos y el </a:t>
            </a:r>
            <a:r>
              <a:rPr lang="es-ES" b="1" dirty="0">
                <a:solidFill>
                  <a:schemeClr val="tx1"/>
                </a:solidFill>
              </a:rPr>
              <a:t>8,15%</a:t>
            </a:r>
            <a:r>
              <a:rPr lang="es-ES" dirty="0">
                <a:solidFill>
                  <a:schemeClr val="tx1"/>
                </a:solidFill>
              </a:rPr>
              <a:t> no conoce los mecanismos. </a:t>
            </a:r>
          </a:p>
        </p:txBody>
      </p:sp>
    </p:spTree>
    <p:extLst>
      <p:ext uri="{BB962C8B-B14F-4D97-AF65-F5344CB8AC3E}">
        <p14:creationId xmlns:p14="http://schemas.microsoft.com/office/powerpoint/2010/main" val="787664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98433A5E23C4DA5ED6B40F71B0C03" ma:contentTypeVersion="16" ma:contentTypeDescription="Een nieuw document maken." ma:contentTypeScope="" ma:versionID="593943b2c309a254e0e172106489c6f0">
  <xsd:schema xmlns:xsd="http://www.w3.org/2001/XMLSchema" xmlns:xs="http://www.w3.org/2001/XMLSchema" xmlns:p="http://schemas.microsoft.com/office/2006/metadata/properties" xmlns:ns2="a97ce765-b5c4-43ac-91fd-ae34d05f2144" xmlns:ns3="55a204df-ec01-456f-a0ba-fb055d582702" targetNamespace="http://schemas.microsoft.com/office/2006/metadata/properties" ma:root="true" ma:fieldsID="ace0028c1fd2b031d43c432e8a0b1dce" ns2:_="" ns3:_="">
    <xsd:import namespace="a97ce765-b5c4-43ac-91fd-ae34d05f2144"/>
    <xsd:import namespace="55a204df-ec01-456f-a0ba-fb055d5827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ce765-b5c4-43ac-91fd-ae34d05f2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ffaa0aed-6c99-40ce-9061-57ff6481ec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204df-ec01-456f-a0ba-fb055d5827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9854402-f86c-4a51-9d02-40f7fca1f62e}" ma:internalName="TaxCatchAll" ma:showField="CatchAllData" ma:web="55a204df-ec01-456f-a0ba-fb055d5827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faa0aed-6c99-40ce-9061-57ff6481ec14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a204df-ec01-456f-a0ba-fb055d582702">
      <UserInfo>
        <DisplayName/>
        <AccountId xsi:nil="true"/>
        <AccountType/>
      </UserInfo>
    </SharedWithUsers>
    <TaxCatchAll xmlns="55a204df-ec01-456f-a0ba-fb055d582702" xsi:nil="true"/>
    <lcf76f155ced4ddcb4097134ff3c332f xmlns="a97ce765-b5c4-43ac-91fd-ae34d05f2144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B41B10-8BB0-4A07-8E40-90DB486A17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7ce765-b5c4-43ac-91fd-ae34d05f2144"/>
    <ds:schemaRef ds:uri="55a204df-ec01-456f-a0ba-fb055d5827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9E7D5A-0976-4237-8DE3-BF9DC2349F8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2186AE8-2C3D-4010-89C9-AE2D65557B55}">
  <ds:schemaRefs>
    <ds:schemaRef ds:uri="http://schemas.microsoft.com/office/2006/metadata/properties"/>
    <ds:schemaRef ds:uri="http://schemas.microsoft.com/office/infopath/2007/PartnerControls"/>
    <ds:schemaRef ds:uri="55a204df-ec01-456f-a0ba-fb055d582702"/>
    <ds:schemaRef ds:uri="a97ce765-b5c4-43ac-91fd-ae34d05f2144"/>
  </ds:schemaRefs>
</ds:datastoreItem>
</file>

<file path=customXml/itemProps4.xml><?xml version="1.0" encoding="utf-8"?>
<ds:datastoreItem xmlns:ds="http://schemas.openxmlformats.org/officeDocument/2006/customXml" ds:itemID="{6CD1CDE8-772A-499F-B766-87AA76D164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2072</Words>
  <Application>Microsoft Office PowerPoint</Application>
  <PresentationFormat>Panorámica</PresentationFormat>
  <Paragraphs>149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Tema de Office</vt:lpstr>
      <vt:lpstr>POR UN AZÚCAR MÁS DULCE PARA TODOS Síntesis resultados  PRUEBA PILOTO azúcar 2020 </vt:lpstr>
      <vt:lpstr>Instalación del aplicativo kobocollect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DIALOGO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LIBERTAD SINDICAL</vt:lpstr>
      <vt:lpstr>Quienes responden no haber sindicato en la empresa:</vt:lpstr>
      <vt:lpstr>Presentación de PowerPoint</vt:lpstr>
      <vt:lpstr>Presentación de PowerPoint</vt:lpstr>
      <vt:lpstr>SALARIO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BOLIVIA</vt:lpstr>
      <vt:lpstr>Presentación de PowerPoint</vt:lpstr>
      <vt:lpstr>Presentación de PowerPoint</vt:lpstr>
      <vt:lpstr>Presentación de PowerPoint</vt:lpstr>
      <vt:lpstr>Presentación de PowerPoint</vt:lpstr>
      <vt:lpstr>COLOMBIA</vt:lpstr>
      <vt:lpstr>Presentación de PowerPoint</vt:lpstr>
      <vt:lpstr>Presentación de PowerPoint</vt:lpstr>
      <vt:lpstr>COSTA RICA</vt:lpstr>
      <vt:lpstr>Presentación de PowerPoint</vt:lpstr>
      <vt:lpstr>EL SALVADOR</vt:lpstr>
      <vt:lpstr>Presentación de PowerPoint</vt:lpstr>
      <vt:lpstr>GUATEMALA</vt:lpstr>
      <vt:lpstr>Presentación de PowerPoint</vt:lpstr>
      <vt:lpstr>NICARAGUA</vt:lpstr>
      <vt:lpstr>Diálogo social.</vt:lpstr>
      <vt:lpstr>Presentación de PowerPoint</vt:lpstr>
      <vt:lpstr>Presentación de PowerPoint</vt:lpstr>
      <vt:lpstr>SALARIO</vt:lpstr>
      <vt:lpstr>Presentación de PowerPoint</vt:lpstr>
      <vt:lpstr>Presentación de PowerPoint</vt:lpstr>
      <vt:lpstr>!Muchas gracias!  Maria Paula Quiceno  dhuryi@gmail.com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UN AZUCAR MAS DULCE PARA TODOS</dc:title>
  <dc:creator>Cindy Jazmin Fuquene Sierra</dc:creator>
  <cp:lastModifiedBy>MARIA PAULA QUICENO</cp:lastModifiedBy>
  <cp:revision>202</cp:revision>
  <dcterms:created xsi:type="dcterms:W3CDTF">2020-09-24T19:07:00Z</dcterms:created>
  <dcterms:modified xsi:type="dcterms:W3CDTF">2026-02-12T20:03:32Z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0x010100D6098433A5E23C4DA5ED6B40F71B0C03</vt:lpwstr>
  </property>
  <property fmtid="{D5CDD505-2E9C-101B-9397-08002B2CF9AE}" pid="3" name="Order">
    <vt:r8>303200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